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422" r:id="rId1"/>
    <p:sldMasterId id="2147484699" r:id="rId2"/>
  </p:sldMasterIdLst>
  <p:notesMasterIdLst>
    <p:notesMasterId r:id="rId8"/>
  </p:notesMasterIdLst>
  <p:handoutMasterIdLst>
    <p:handoutMasterId r:id="rId9"/>
  </p:handoutMasterIdLst>
  <p:sldIdLst>
    <p:sldId id="615" r:id="rId3"/>
    <p:sldId id="616" r:id="rId4"/>
    <p:sldId id="572" r:id="rId5"/>
    <p:sldId id="617" r:id="rId6"/>
    <p:sldId id="618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3848A3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3848A3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3848A3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3848A3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3848A3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rgbClr val="3848A3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rgbClr val="3848A3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rgbClr val="3848A3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rgbClr val="3848A3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A6EBB"/>
    <a:srgbClr val="3848A3"/>
    <a:srgbClr val="C6B46A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10"/>
    <p:restoredTop sz="81859" autoAdjust="0"/>
  </p:normalViewPr>
  <p:slideViewPr>
    <p:cSldViewPr>
      <p:cViewPr varScale="1">
        <p:scale>
          <a:sx n="61" d="100"/>
          <a:sy n="61" d="100"/>
        </p:scale>
        <p:origin x="1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AD9A3F3-527B-ED49-998D-27039DDC4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92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9E00668-6CE7-F147-AEC2-3C4670A1F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22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3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E00668-6CE7-F147-AEC2-3C4670A1FC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4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E00668-6CE7-F147-AEC2-3C4670A1FC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5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728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 Narrow"/>
              </a:defRPr>
            </a:lvl1pPr>
            <a:lvl2pPr>
              <a:defRPr>
                <a:latin typeface="Arial Narrow"/>
              </a:defRPr>
            </a:lvl2pPr>
            <a:lvl3pPr>
              <a:defRPr>
                <a:latin typeface="Arial Narrow"/>
              </a:defRPr>
            </a:lvl3pPr>
            <a:lvl4pPr>
              <a:defRPr>
                <a:latin typeface="Arial Narrow"/>
              </a:defRPr>
            </a:lvl4pPr>
            <a:lvl5pPr>
              <a:defRPr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462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 Narrow"/>
              </a:defRPr>
            </a:lvl1pPr>
            <a:lvl2pPr>
              <a:defRPr>
                <a:latin typeface="Arial Narrow"/>
              </a:defRPr>
            </a:lvl2pPr>
            <a:lvl3pPr>
              <a:defRPr>
                <a:latin typeface="Arial Narrow"/>
              </a:defRPr>
            </a:lvl3pPr>
            <a:lvl4pPr>
              <a:defRPr>
                <a:latin typeface="Arial Narrow"/>
              </a:defRPr>
            </a:lvl4pPr>
            <a:lvl5pPr>
              <a:defRPr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372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se-up of the top of a hot-air balloon viewed from above"/>
          <p:cNvSpPr>
            <a:spLocks noGrp="1"/>
          </p:cNvSpPr>
          <p:nvPr>
            <p:ph type="pic" idx="21"/>
          </p:nvPr>
        </p:nvSpPr>
        <p:spPr>
          <a:xfrm>
            <a:off x="0" y="-635000"/>
            <a:ext cx="9144000" cy="81280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52438" y="3562350"/>
            <a:ext cx="8239125" cy="2324100"/>
          </a:xfrm>
          <a:prstGeom prst="rect">
            <a:avLst/>
          </a:prstGeom>
        </p:spPr>
        <p:txBody>
          <a:bodyPr anchor="b"/>
          <a:lstStyle>
            <a:lvl1pPr>
              <a:defRPr sz="4350" spc="-87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2884" y="553069"/>
            <a:ext cx="8238233" cy="31849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1350" b="1"/>
            </a:lvl1pPr>
            <a:lvl2pPr marL="400050" indent="-171450" defTabSz="309563">
              <a:lnSpc>
                <a:spcPct val="100000"/>
              </a:lnSpc>
              <a:spcBef>
                <a:spcPts val="0"/>
              </a:spcBef>
              <a:defRPr sz="1350" b="1"/>
            </a:lvl2pPr>
            <a:lvl3pPr marL="628650" indent="-171450" defTabSz="309563">
              <a:lnSpc>
                <a:spcPct val="100000"/>
              </a:lnSpc>
              <a:spcBef>
                <a:spcPts val="0"/>
              </a:spcBef>
              <a:defRPr sz="1350" b="1"/>
            </a:lvl3pPr>
            <a:lvl4pPr marL="857250" indent="-171450" defTabSz="309563">
              <a:lnSpc>
                <a:spcPct val="100000"/>
              </a:lnSpc>
              <a:spcBef>
                <a:spcPts val="0"/>
              </a:spcBef>
              <a:defRPr sz="1350" b="1"/>
            </a:lvl4pPr>
            <a:lvl5pPr marL="1085850" indent="-171450" defTabSz="309563">
              <a:lnSpc>
                <a:spcPct val="100000"/>
              </a:lnSpc>
              <a:spcBef>
                <a:spcPts val="0"/>
              </a:spcBef>
              <a:defRPr sz="1350" b="1"/>
            </a:lvl5pPr>
          </a:lstStyle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452438" y="5804955"/>
            <a:ext cx="8239125" cy="558477"/>
          </a:xfrm>
          <a:prstGeom prst="rect">
            <a:avLst/>
          </a:prstGeom>
        </p:spPr>
        <p:txBody>
          <a:bodyPr numCol="1" spcCol="38100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>
                <a:solidFill>
                  <a:srgbClr val="FFFFFF"/>
                </a:solidFill>
              </a:defRPr>
            </a:lvl1pPr>
          </a:lstStyle>
          <a:p>
            <a:r>
              <a:t>Presentation Subtitle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481851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se-up of a hot-air balloon viewed from below"/>
          <p:cNvSpPr>
            <a:spLocks noGrp="1"/>
          </p:cNvSpPr>
          <p:nvPr>
            <p:ph type="pic" idx="21"/>
          </p:nvPr>
        </p:nvSpPr>
        <p:spPr>
          <a:xfrm>
            <a:off x="3459965" y="635000"/>
            <a:ext cx="6315057" cy="559221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52438" y="635000"/>
            <a:ext cx="3667125" cy="2941137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2438" y="3530288"/>
            <a:ext cx="3667125" cy="2692712"/>
          </a:xfrm>
          <a:prstGeom prst="rect">
            <a:avLst/>
          </a:prstGeom>
        </p:spPr>
        <p:txBody>
          <a:bodyPr numCol="1" spcCol="38100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  <a:lvl2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2pPr>
            <a:lvl3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3pPr>
            <a:lvl4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4pPr>
            <a:lvl5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500563" y="6523450"/>
            <a:ext cx="203582" cy="20646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795254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672809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2438" y="1123950"/>
            <a:ext cx="3667125" cy="46739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  <a:lvl2pPr marL="490538" indent="-261938" defTabSz="309563">
              <a:lnSpc>
                <a:spcPct val="100000"/>
              </a:lnSpc>
              <a:spcBef>
                <a:spcPts val="0"/>
              </a:spcBef>
              <a:defRPr sz="2063" b="1"/>
            </a:lvl2pPr>
            <a:lvl3pPr marL="719138" indent="-261938" defTabSz="309563">
              <a:lnSpc>
                <a:spcPct val="100000"/>
              </a:lnSpc>
              <a:spcBef>
                <a:spcPts val="0"/>
              </a:spcBef>
              <a:defRPr sz="2063" b="1"/>
            </a:lvl3pPr>
            <a:lvl4pPr marL="947738" indent="-261938" defTabSz="309563">
              <a:lnSpc>
                <a:spcPct val="100000"/>
              </a:lnSpc>
              <a:spcBef>
                <a:spcPts val="0"/>
              </a:spcBef>
              <a:defRPr sz="2063" b="1"/>
            </a:lvl4pPr>
            <a:lvl5pPr marL="1176338" indent="-261938" defTabSz="309563">
              <a:lnSpc>
                <a:spcPct val="100000"/>
              </a:lnSpc>
              <a:spcBef>
                <a:spcPts val="0"/>
              </a:spcBef>
              <a:defRPr sz="2063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452438" y="2124252"/>
            <a:ext cx="3667125" cy="4128316"/>
          </a:xfrm>
          <a:prstGeom prst="rect">
            <a:avLst/>
          </a:prstGeom>
        </p:spPr>
        <p:txBody>
          <a:bodyPr numCol="1" spcCol="38100"/>
          <a:lstStyle/>
          <a:p>
            <a:r>
              <a:t>Slide bullet text</a:t>
            </a:r>
          </a:p>
        </p:txBody>
      </p:sp>
      <p:sp>
        <p:nvSpPr>
          <p:cNvPr id="62" name="Hot-air balloons viewed from below against a blue sky"/>
          <p:cNvSpPr>
            <a:spLocks noGrp="1"/>
          </p:cNvSpPr>
          <p:nvPr>
            <p:ph type="pic" idx="22"/>
          </p:nvPr>
        </p:nvSpPr>
        <p:spPr>
          <a:xfrm>
            <a:off x="3162300" y="631924"/>
            <a:ext cx="6318754" cy="559410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52438" y="476250"/>
            <a:ext cx="3667125" cy="71755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2043387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452436" y="2266950"/>
            <a:ext cx="8239127" cy="2324100"/>
          </a:xfrm>
          <a:prstGeom prst="rect">
            <a:avLst/>
          </a:prstGeom>
        </p:spPr>
        <p:txBody>
          <a:bodyPr anchor="ctr"/>
          <a:lstStyle>
            <a:lvl1pPr>
              <a:defRPr sz="4350" b="0" spc="-87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500563" y="6523450"/>
            <a:ext cx="203582" cy="2064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203786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52438" y="476250"/>
            <a:ext cx="8239125" cy="717475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2438" y="1123950"/>
            <a:ext cx="8239125" cy="46739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  <a:lvl2pPr marL="490538" indent="-261938" defTabSz="309563">
              <a:lnSpc>
                <a:spcPct val="100000"/>
              </a:lnSpc>
              <a:spcBef>
                <a:spcPts val="0"/>
              </a:spcBef>
              <a:defRPr sz="2063" b="1"/>
            </a:lvl2pPr>
            <a:lvl3pPr marL="719138" indent="-261938" defTabSz="309563">
              <a:lnSpc>
                <a:spcPct val="100000"/>
              </a:lnSpc>
              <a:spcBef>
                <a:spcPts val="0"/>
              </a:spcBef>
              <a:defRPr sz="2063" b="1"/>
            </a:lvl3pPr>
            <a:lvl4pPr marL="947738" indent="-261938" defTabSz="309563">
              <a:lnSpc>
                <a:spcPct val="100000"/>
              </a:lnSpc>
              <a:spcBef>
                <a:spcPts val="0"/>
              </a:spcBef>
              <a:defRPr sz="2063" b="1"/>
            </a:lvl4pPr>
            <a:lvl5pPr marL="1176338" indent="-261938" defTabSz="309563">
              <a:lnSpc>
                <a:spcPct val="100000"/>
              </a:lnSpc>
              <a:spcBef>
                <a:spcPts val="0"/>
              </a:spcBef>
              <a:defRPr sz="2063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065466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452438" y="476250"/>
            <a:ext cx="8239125" cy="71755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2438" y="1123950"/>
            <a:ext cx="8239125" cy="46739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  <a:lvl2pPr marL="490538" indent="-261938" defTabSz="309563">
              <a:lnSpc>
                <a:spcPct val="100000"/>
              </a:lnSpc>
              <a:spcBef>
                <a:spcPts val="0"/>
              </a:spcBef>
              <a:defRPr sz="2063" b="1"/>
            </a:lvl2pPr>
            <a:lvl3pPr marL="719138" indent="-261938" defTabSz="309563">
              <a:lnSpc>
                <a:spcPct val="100000"/>
              </a:lnSpc>
              <a:spcBef>
                <a:spcPts val="0"/>
              </a:spcBef>
              <a:defRPr sz="2063" b="1"/>
            </a:lvl3pPr>
            <a:lvl4pPr marL="947738" indent="-261938" defTabSz="309563">
              <a:lnSpc>
                <a:spcPct val="100000"/>
              </a:lnSpc>
              <a:spcBef>
                <a:spcPts val="0"/>
              </a:spcBef>
              <a:defRPr sz="2063" b="1"/>
            </a:lvl4pPr>
            <a:lvl5pPr marL="1176338" indent="-261938" defTabSz="309563">
              <a:lnSpc>
                <a:spcPct val="100000"/>
              </a:lnSpc>
              <a:spcBef>
                <a:spcPts val="0"/>
              </a:spcBef>
              <a:defRPr sz="2063" b="1"/>
            </a:lvl5pPr>
          </a:lstStyle>
          <a:p>
            <a:r>
              <a:t>Agenda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21" hasCustomPrompt="1"/>
          </p:nvPr>
        </p:nvSpPr>
        <p:spPr>
          <a:xfrm>
            <a:off x="452438" y="2124252"/>
            <a:ext cx="8239125" cy="4128007"/>
          </a:xfrm>
          <a:prstGeom prst="rect">
            <a:avLst/>
          </a:prstGeom>
        </p:spPr>
        <p:txBody>
          <a:bodyPr numCol="1" spcCol="38100"/>
          <a:lstStyle>
            <a:lvl1pPr marL="0" indent="0" defTabSz="309563">
              <a:lnSpc>
                <a:spcPct val="100000"/>
              </a:lnSpc>
              <a:spcBef>
                <a:spcPts val="675"/>
              </a:spcBef>
              <a:buSzTx/>
              <a:buNone/>
              <a:defRPr sz="2063" spc="-37"/>
            </a:lvl1pPr>
          </a:lstStyle>
          <a:p>
            <a:r>
              <a:t>Agenda Topics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2801448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52438" y="537963"/>
            <a:ext cx="8239125" cy="3620793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>
                <a:solidFill>
                  <a:srgbClr val="004D80"/>
                </a:solidFill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>
                <a:solidFill>
                  <a:srgbClr val="004D80"/>
                </a:solidFill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>
                <a:solidFill>
                  <a:srgbClr val="004D80"/>
                </a:solidFill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>
                <a:solidFill>
                  <a:srgbClr val="004D80"/>
                </a:solidFill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>
                <a:solidFill>
                  <a:srgbClr val="004D80"/>
                </a:solidFill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2438" y="4131090"/>
            <a:ext cx="8239125" cy="46739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81710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  <a:lvl2pPr>
              <a:defRPr>
                <a:latin typeface="Arial Narrow"/>
              </a:defRPr>
            </a:lvl2pPr>
            <a:lvl3pPr>
              <a:defRPr>
                <a:latin typeface="Arial Narrow"/>
              </a:defRPr>
            </a:lvl3pPr>
            <a:lvl4pPr>
              <a:defRPr>
                <a:latin typeface="Arial Narrow"/>
              </a:defRPr>
            </a:lvl4pPr>
            <a:lvl5pPr>
              <a:defRPr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6658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930309" y="5337727"/>
            <a:ext cx="7555970" cy="31849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1350" b="1"/>
            </a:lvl1pPr>
            <a:lvl2pPr marL="400050" indent="-171450" defTabSz="309563">
              <a:lnSpc>
                <a:spcPct val="100000"/>
              </a:lnSpc>
              <a:spcBef>
                <a:spcPts val="0"/>
              </a:spcBef>
              <a:defRPr sz="1350" b="1"/>
            </a:lvl2pPr>
            <a:lvl3pPr marL="628650" indent="-171450" defTabSz="309563">
              <a:lnSpc>
                <a:spcPct val="100000"/>
              </a:lnSpc>
              <a:spcBef>
                <a:spcPts val="0"/>
              </a:spcBef>
              <a:defRPr sz="1350" b="1"/>
            </a:lvl3pPr>
            <a:lvl4pPr marL="857250" indent="-171450" defTabSz="309563">
              <a:lnSpc>
                <a:spcPct val="100000"/>
              </a:lnSpc>
              <a:spcBef>
                <a:spcPts val="0"/>
              </a:spcBef>
              <a:defRPr sz="1350" b="1"/>
            </a:lvl4pPr>
            <a:lvl5pPr marL="1085850" indent="-171450" defTabSz="309563">
              <a:lnSpc>
                <a:spcPct val="100000"/>
              </a:lnSpc>
              <a:spcBef>
                <a:spcPts val="0"/>
              </a:spcBef>
              <a:defRPr sz="1350" b="1"/>
            </a:lvl5pPr>
          </a:lstStyle>
          <a:p>
            <a:r>
              <a:t>Attribution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657721" y="2469930"/>
            <a:ext cx="7828558" cy="1918141"/>
          </a:xfrm>
          <a:prstGeom prst="rect">
            <a:avLst/>
          </a:prstGeom>
        </p:spPr>
        <p:txBody>
          <a:bodyPr numCol="1" spcCol="38100"/>
          <a:lstStyle>
            <a:lvl1pPr marL="176213" indent="-112829">
              <a:spcBef>
                <a:spcPts val="0"/>
              </a:spcBef>
              <a:buSzTx/>
              <a:buNone/>
              <a:defRPr sz="3188" spc="-75">
                <a:solidFill>
                  <a:srgbClr val="004D8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“Notable Quote”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3495238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Hot-air balloons viewed from below against a blue sky"/>
          <p:cNvSpPr>
            <a:spLocks noGrp="1"/>
          </p:cNvSpPr>
          <p:nvPr>
            <p:ph type="pic" sz="quarter" idx="21"/>
          </p:nvPr>
        </p:nvSpPr>
        <p:spPr>
          <a:xfrm>
            <a:off x="5788689" y="635000"/>
            <a:ext cx="3062688" cy="271145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5" name="Close-up of the top of a hot-air balloon viewed from above"/>
          <p:cNvSpPr>
            <a:spLocks noGrp="1"/>
          </p:cNvSpPr>
          <p:nvPr>
            <p:ph type="pic" sz="quarter" idx="22"/>
          </p:nvPr>
        </p:nvSpPr>
        <p:spPr>
          <a:xfrm>
            <a:off x="5798164" y="3542986"/>
            <a:ext cx="3055656" cy="2716139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6" name="Hot-air balloons viewed from below against a blue sky"/>
          <p:cNvSpPr>
            <a:spLocks noGrp="1"/>
          </p:cNvSpPr>
          <p:nvPr>
            <p:ph type="pic" idx="23"/>
          </p:nvPr>
        </p:nvSpPr>
        <p:spPr>
          <a:xfrm>
            <a:off x="-46739" y="635000"/>
            <a:ext cx="6322208" cy="561974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6435186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ot-air balloons viewed from below against a blue sky"/>
          <p:cNvSpPr>
            <a:spLocks noGrp="1"/>
          </p:cNvSpPr>
          <p:nvPr>
            <p:ph type="pic" idx="21"/>
          </p:nvPr>
        </p:nvSpPr>
        <p:spPr>
          <a:xfrm>
            <a:off x="0" y="-635000"/>
            <a:ext cx="9144000" cy="81280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6448489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CBC842-E0CB-3343-AB4B-D1ECB4A9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FD2CCD9-9A6D-3646-9183-58078567D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8DFD9E0-B3BD-F742-8130-55A8FA4780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AC55A7F7-30FD-C846-947D-94ECE9EB4B1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B888C3-16BA-C24E-B335-828196AA2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BB358BF-0230-D74D-A93E-221B6FB3C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70F0-8AC8-9741-8A1A-956ED4D54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Narrow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230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 Narrow"/>
              </a:defRPr>
            </a:lvl1pPr>
            <a:lvl2pPr>
              <a:defRPr sz="2400">
                <a:latin typeface="Arial Narrow"/>
              </a:defRPr>
            </a:lvl2pPr>
            <a:lvl3pPr>
              <a:defRPr sz="2000">
                <a:latin typeface="Arial Narrow"/>
              </a:defRPr>
            </a:lvl3pPr>
            <a:lvl4pPr>
              <a:defRPr sz="1800">
                <a:latin typeface="Arial Narrow"/>
              </a:defRPr>
            </a:lvl4pPr>
            <a:lvl5pPr>
              <a:defRPr sz="1800">
                <a:latin typeface="Arial Narrow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 Narrow"/>
              </a:defRPr>
            </a:lvl1pPr>
            <a:lvl2pPr>
              <a:defRPr sz="2400">
                <a:latin typeface="Arial Narrow"/>
              </a:defRPr>
            </a:lvl2pPr>
            <a:lvl3pPr>
              <a:defRPr sz="2000">
                <a:latin typeface="Arial Narrow"/>
              </a:defRPr>
            </a:lvl3pPr>
            <a:lvl4pPr>
              <a:defRPr sz="1800">
                <a:latin typeface="Arial Narrow"/>
              </a:defRPr>
            </a:lvl4pPr>
            <a:lvl5pPr>
              <a:defRPr sz="1800">
                <a:latin typeface="Arial Narrow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3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 Narrow"/>
              </a:defRPr>
            </a:lvl1pPr>
            <a:lvl2pPr>
              <a:defRPr sz="2000">
                <a:latin typeface="Arial Narrow"/>
              </a:defRPr>
            </a:lvl2pPr>
            <a:lvl3pPr>
              <a:defRPr sz="1800">
                <a:latin typeface="Arial Narrow"/>
              </a:defRPr>
            </a:lvl3pPr>
            <a:lvl4pPr>
              <a:defRPr sz="1600">
                <a:latin typeface="Arial Narrow"/>
              </a:defRPr>
            </a:lvl4pPr>
            <a:lvl5pPr>
              <a:defRPr sz="1600">
                <a:latin typeface="Arial Narrow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 Narrow"/>
              </a:defRPr>
            </a:lvl1pPr>
            <a:lvl2pPr>
              <a:defRPr sz="2000">
                <a:latin typeface="Arial Narrow"/>
              </a:defRPr>
            </a:lvl2pPr>
            <a:lvl3pPr>
              <a:defRPr sz="1800">
                <a:latin typeface="Arial Narrow"/>
              </a:defRPr>
            </a:lvl3pPr>
            <a:lvl4pPr>
              <a:defRPr sz="1600">
                <a:latin typeface="Arial Narrow"/>
              </a:defRPr>
            </a:lvl4pPr>
            <a:lvl5pPr>
              <a:defRPr sz="1600">
                <a:latin typeface="Arial Narrow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60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61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76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 Narrow"/>
              </a:defRPr>
            </a:lvl1pPr>
            <a:lvl2pPr>
              <a:defRPr sz="2800">
                <a:latin typeface="Arial Narrow"/>
              </a:defRPr>
            </a:lvl2pPr>
            <a:lvl3pPr>
              <a:defRPr sz="2400">
                <a:latin typeface="Arial Narrow"/>
              </a:defRPr>
            </a:lvl3pPr>
            <a:lvl4pPr>
              <a:defRPr sz="2000">
                <a:latin typeface="Arial Narrow"/>
              </a:defRPr>
            </a:lvl4pPr>
            <a:lvl5pPr>
              <a:defRPr sz="2000">
                <a:latin typeface="Arial Narrow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 Narrow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91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 Narrow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 Narrow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78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26162"/>
            <a:ext cx="9144000" cy="731837"/>
          </a:xfrm>
          <a:prstGeom prst="rect">
            <a:avLst/>
          </a:prstGeom>
          <a:solidFill>
            <a:srgbClr val="002A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  <a:latin typeface="Arial Narrow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126161"/>
            <a:ext cx="9144000" cy="50899"/>
          </a:xfrm>
          <a:prstGeom prst="rect">
            <a:avLst/>
          </a:prstGeom>
          <a:solidFill>
            <a:srgbClr val="006D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  <a:latin typeface="Arial Narrow"/>
            </a:endParaRPr>
          </a:p>
        </p:txBody>
      </p:sp>
      <p:pic>
        <p:nvPicPr>
          <p:cNvPr id="10" name="Picture 9" descr="Sig_EDUCD_CPD_KnockedOut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37312"/>
            <a:ext cx="2273300" cy="54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5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3" r:id="rId1"/>
    <p:sldLayoutId id="2147484424" r:id="rId2"/>
    <p:sldLayoutId id="2147484425" r:id="rId3"/>
    <p:sldLayoutId id="2147484426" r:id="rId4"/>
    <p:sldLayoutId id="2147484427" r:id="rId5"/>
    <p:sldLayoutId id="2147484428" r:id="rId6"/>
    <p:sldLayoutId id="2147484429" r:id="rId7"/>
    <p:sldLayoutId id="2147484430" r:id="rId8"/>
    <p:sldLayoutId id="2147484431" r:id="rId9"/>
    <p:sldLayoutId id="2147484432" r:id="rId10"/>
    <p:sldLayoutId id="214748443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452438" y="2124252"/>
            <a:ext cx="8239125" cy="4128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 spcCol="109855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370013" y="1371600"/>
            <a:ext cx="7315200" cy="752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500563" y="6521333"/>
            <a:ext cx="203582" cy="20646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219075">
              <a:defRPr sz="675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76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00" r:id="rId1"/>
    <p:sldLayoutId id="2147484701" r:id="rId2"/>
    <p:sldLayoutId id="2147484702" r:id="rId3"/>
    <p:sldLayoutId id="2147484703" r:id="rId4"/>
    <p:sldLayoutId id="2147484704" r:id="rId5"/>
    <p:sldLayoutId id="2147484705" r:id="rId6"/>
    <p:sldLayoutId id="2147484706" r:id="rId7"/>
    <p:sldLayoutId id="2147484707" r:id="rId8"/>
    <p:sldLayoutId id="2147484708" r:id="rId9"/>
    <p:sldLayoutId id="2147484709" r:id="rId10"/>
    <p:sldLayoutId id="2147484710" r:id="rId11"/>
    <p:sldLayoutId id="2147484714" r:id="rId12"/>
  </p:sldLayoutIdLst>
  <p:transition spd="med"/>
  <p:txStyles>
    <p:titleStyle>
      <a:lvl1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2286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4572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6858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9144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11430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13716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16002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18288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20574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EE341A7D-9975-ADC3-B8E2-266D94B63CDC}"/>
              </a:ext>
            </a:extLst>
          </p:cNvPr>
          <p:cNvSpPr txBox="1">
            <a:spLocks/>
          </p:cNvSpPr>
          <p:nvPr/>
        </p:nvSpPr>
        <p:spPr>
          <a:xfrm>
            <a:off x="893786" y="381000"/>
            <a:ext cx="7356428" cy="1295400"/>
          </a:xfrm>
          <a:prstGeom prst="rect">
            <a:avLst/>
          </a:prstGeom>
          <a:solidFill>
            <a:srgbClr val="1A326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 anchorCtr="0">
            <a:noAutofit/>
          </a:bodyPr>
          <a:lstStyle>
            <a:lvl1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1pPr>
            <a:lvl2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algn="ctr" eaLnBrk="1" fontAlgn="auto" hangingPunct="1">
              <a:lnSpc>
                <a:spcPct val="100000"/>
              </a:lnSpc>
            </a:pPr>
            <a:r>
              <a:rPr lang="en-US" sz="3200" kern="0" dirty="0">
                <a:solidFill>
                  <a:schemeClr val="bg1"/>
                </a:solidFill>
              </a:rPr>
              <a:t>Shared Decision Making and Professional Integrity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6969869-4E3E-1EE3-0E55-0BC97267BDA4}"/>
              </a:ext>
            </a:extLst>
          </p:cNvPr>
          <p:cNvSpPr txBox="1"/>
          <p:nvPr/>
        </p:nvSpPr>
        <p:spPr>
          <a:xfrm>
            <a:off x="304800" y="6400800"/>
            <a:ext cx="8534400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400" dirty="0"/>
              <a:t>https://</a:t>
            </a:r>
            <a:r>
              <a:rPr lang="en-US" sz="1400" dirty="0" err="1"/>
              <a:t>macleans.ca</a:t>
            </a:r>
            <a:r>
              <a:rPr lang="en-US" sz="1400" dirty="0"/>
              <a:t>/society/i-am-a-maid-provider-its-the-most-meaningful-and-maddening-work-i-do-heres-why</a:t>
            </a:r>
            <a:r>
              <a:rPr lang="en-US" sz="1600" dirty="0"/>
              <a:t>/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79426F2-AAB2-C8FD-E0C2-5FB774E59473}"/>
              </a:ext>
            </a:extLst>
          </p:cNvPr>
          <p:cNvSpPr txBox="1"/>
          <p:nvPr/>
        </p:nvSpPr>
        <p:spPr>
          <a:xfrm>
            <a:off x="526472" y="1707179"/>
            <a:ext cx="8091055" cy="46576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 defTabSz="2438337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autonomy-based value judgment he is eligible and this is sufficient for providing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MAiD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defTabSz="2438337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defTabSz="2438337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Provided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MAiD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against my better clinical judgment as he was eligible, approaching bowel obstruction and it would have been ethically unjustified to make him start assessments over again because of my discomfort</a:t>
            </a:r>
          </a:p>
          <a:p>
            <a:pPr marL="342900" indent="-342900" defTabSz="2438337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indent="-3429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Regret not sharing with him my view that his decision may have been unduly influenced by hidden psychological factors and my recommendation against having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MAiD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Helvetica Neue"/>
            </a:endParaRPr>
          </a:p>
          <a:p>
            <a:pPr marL="342900" marR="0" indent="-3429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Helvetica Neue"/>
            </a:endParaRPr>
          </a:p>
          <a:p>
            <a:pPr marL="342900" marR="0" indent="-3429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May or may not have altered his subjective experience and outcome</a:t>
            </a:r>
          </a:p>
          <a:p>
            <a:pPr marL="342900" marR="0" indent="-3429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Helvetica Neue"/>
            </a:endParaRPr>
          </a:p>
          <a:p>
            <a:pPr marL="342900" marR="0" indent="-3429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2000" b="1" dirty="0">
                <a:solidFill>
                  <a:srgbClr val="2A6EBB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E</a:t>
            </a: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2A6EBB"/>
                </a:solidFill>
                <a:effectLst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xquisite professionalism – challenge of distinguishing personal values from clinical judgment, moral distress of acting against clinical judgment</a:t>
            </a:r>
          </a:p>
        </p:txBody>
      </p:sp>
    </p:spTree>
    <p:extLst>
      <p:ext uri="{BB962C8B-B14F-4D97-AF65-F5344CB8AC3E}">
        <p14:creationId xmlns:p14="http://schemas.microsoft.com/office/powerpoint/2010/main" val="188809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EE341A7D-9975-ADC3-B8E2-266D94B63CDC}"/>
              </a:ext>
            </a:extLst>
          </p:cNvPr>
          <p:cNvSpPr txBox="1">
            <a:spLocks/>
          </p:cNvSpPr>
          <p:nvPr/>
        </p:nvSpPr>
        <p:spPr>
          <a:xfrm>
            <a:off x="893786" y="381000"/>
            <a:ext cx="7356428" cy="990600"/>
          </a:xfrm>
          <a:prstGeom prst="rect">
            <a:avLst/>
          </a:prstGeom>
          <a:solidFill>
            <a:srgbClr val="1A326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 anchorCtr="0">
            <a:noAutofit/>
          </a:bodyPr>
          <a:lstStyle>
            <a:lvl1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1pPr>
            <a:lvl2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algn="ctr" eaLnBrk="1" fontAlgn="auto" hangingPunct="1">
              <a:lnSpc>
                <a:spcPct val="100000"/>
              </a:lnSpc>
            </a:pPr>
            <a:r>
              <a:rPr lang="en-US" sz="3200" kern="0" dirty="0">
                <a:solidFill>
                  <a:schemeClr val="bg1"/>
                </a:solidFill>
              </a:rPr>
              <a:t>Preparing for </a:t>
            </a:r>
            <a:r>
              <a:rPr lang="en-US" sz="3200" kern="0" dirty="0" err="1">
                <a:solidFill>
                  <a:schemeClr val="bg1"/>
                </a:solidFill>
              </a:rPr>
              <a:t>MAiD</a:t>
            </a:r>
            <a:r>
              <a:rPr lang="en-US" sz="3200" kern="0" dirty="0">
                <a:solidFill>
                  <a:schemeClr val="bg1"/>
                </a:solidFill>
              </a:rPr>
              <a:t> MD-SUMC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79426F2-AAB2-C8FD-E0C2-5FB774E59473}"/>
              </a:ext>
            </a:extLst>
          </p:cNvPr>
          <p:cNvSpPr txBox="1"/>
          <p:nvPr/>
        </p:nvSpPr>
        <p:spPr>
          <a:xfrm>
            <a:off x="2133600" y="1600200"/>
            <a:ext cx="4572000" cy="50270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7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u="sng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Ontario</a:t>
            </a:r>
          </a:p>
          <a:p>
            <a:pPr algn="ctr" defTabSz="2438337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AGHPS</a:t>
            </a:r>
          </a:p>
          <a:p>
            <a:pPr algn="ctr" defTabSz="2438337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OPA</a:t>
            </a:r>
          </a:p>
          <a:p>
            <a:pPr algn="ctr" defTabSz="2438337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TAHSN </a:t>
            </a:r>
          </a:p>
          <a:p>
            <a:pPr algn="ctr" defTabSz="2438337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MH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CoE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OH</a:t>
            </a:r>
          </a:p>
          <a:p>
            <a:pPr marL="342900" indent="-342900" algn="ctr" defTabSz="2438337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2438337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u="sng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</a:p>
          <a:p>
            <a:pPr algn="ctr" defTabSz="2438337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ACPC</a:t>
            </a:r>
          </a:p>
          <a:p>
            <a:pPr algn="ctr" defTabSz="2438337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CPA</a:t>
            </a:r>
          </a:p>
          <a:p>
            <a:pPr algn="ctr" defTabSz="2438337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CAMAP - CMC</a:t>
            </a:r>
          </a:p>
        </p:txBody>
      </p:sp>
    </p:spTree>
    <p:extLst>
      <p:ext uri="{BB962C8B-B14F-4D97-AF65-F5344CB8AC3E}">
        <p14:creationId xmlns:p14="http://schemas.microsoft.com/office/powerpoint/2010/main" val="20595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78BBA5-2CEF-3AC2-697B-AD83C56F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8" y="476250"/>
            <a:ext cx="8239125" cy="1285738"/>
          </a:xfrm>
          <a:solidFill>
            <a:schemeClr val="accent1">
              <a:lumMod val="50000"/>
            </a:schemeClr>
          </a:solidFill>
        </p:spPr>
        <p:txBody>
          <a:bodyPr anchor="ctr" anchorCtr="0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Potential Roles: 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Minimizing Iatrogenic Deaths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293E8A7-5916-15A6-1CB6-94F11B4CD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2234" y="2085829"/>
            <a:ext cx="8239125" cy="454357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Suicide prevention as part of hospital patient safety standards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Conscientious objection continuum of psychiatric involvement in </a:t>
            </a:r>
            <a:r>
              <a:rPr lang="en-US" sz="2400" b="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MAiD</a:t>
            </a:r>
            <a:r>
              <a:rPr lang="en-US" sz="2400" b="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MD-SUMC</a:t>
            </a:r>
          </a:p>
          <a:p>
            <a:endParaRPr lang="en-US" sz="2400" b="0" dirty="0"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endParaRPr lang="en-US" sz="2400" b="0" dirty="0"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endParaRPr lang="en-US" sz="2400" b="0" dirty="0"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endParaRPr lang="en-US" sz="2400" b="0" dirty="0"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endParaRPr lang="en-US" sz="2400" b="0" dirty="0"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endParaRPr lang="en-US" dirty="0">
              <a:latin typeface="AppleSystemUIFont"/>
              <a:ea typeface="MS Mincho" panose="02020609040205080304" pitchFamily="49" charset="-128"/>
            </a:endParaRPr>
          </a:p>
          <a:p>
            <a:endParaRPr lang="en-US" dirty="0">
              <a:latin typeface="AppleSystemUIFont"/>
              <a:ea typeface="MS Mincho" panose="02020609040205080304" pitchFamily="49" charset="-128"/>
            </a:endParaRPr>
          </a:p>
          <a:p>
            <a:pPr marL="114300"/>
            <a:endParaRPr lang="en-US" dirty="0">
              <a:latin typeface="AppleSystemUIFont"/>
              <a:ea typeface="MS Mincho" panose="02020609040205080304" pitchFamily="49" charset="-128"/>
            </a:endParaRPr>
          </a:p>
          <a:p>
            <a:pPr marL="114300"/>
            <a:endParaRPr lang="en-US" dirty="0">
              <a:latin typeface="AppleSystemUIFont"/>
              <a:ea typeface="MS Mincho" panose="02020609040205080304" pitchFamily="49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0" dirty="0">
                <a:solidFill>
                  <a:srgbClr val="2A6EBB"/>
                </a:solidFill>
                <a:latin typeface="AppleSystemUIFont"/>
                <a:ea typeface="MS Mincho" panose="02020609040205080304" pitchFamily="49" charset="-128"/>
              </a:rPr>
              <a:t> </a:t>
            </a:r>
            <a:r>
              <a:rPr lang="en-US" sz="2400" b="0" dirty="0">
                <a:solidFill>
                  <a:srgbClr val="2A6EBB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Diversity of practitioners will help to avoid an echo chamber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D52ED31-B518-F032-FA78-54B71AA5D685}"/>
              </a:ext>
            </a:extLst>
          </p:cNvPr>
          <p:cNvCxnSpPr>
            <a:cxnSpLocks/>
          </p:cNvCxnSpPr>
          <p:nvPr/>
        </p:nvCxnSpPr>
        <p:spPr>
          <a:xfrm>
            <a:off x="1174653" y="4298899"/>
            <a:ext cx="6117336" cy="0"/>
          </a:xfrm>
          <a:prstGeom prst="line">
            <a:avLst/>
          </a:prstGeom>
          <a:ln w="190500"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="" xmlns:a16="http://schemas.microsoft.com/office/drawing/2014/main" id="{F68FF0BA-D812-8E9B-78F2-F94A659E3DFF}"/>
              </a:ext>
            </a:extLst>
          </p:cNvPr>
          <p:cNvSpPr/>
          <p:nvPr/>
        </p:nvSpPr>
        <p:spPr>
          <a:xfrm>
            <a:off x="1906173" y="4180027"/>
            <a:ext cx="192024" cy="237744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ABAC8B9F-7F12-9FFA-42DD-668DB4005C68}"/>
              </a:ext>
            </a:extLst>
          </p:cNvPr>
          <p:cNvSpPr/>
          <p:nvPr/>
        </p:nvSpPr>
        <p:spPr>
          <a:xfrm>
            <a:off x="3436269" y="4180027"/>
            <a:ext cx="192024" cy="237744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4991A0CD-62EC-A4C8-B104-5F17BC9C6075}"/>
              </a:ext>
            </a:extLst>
          </p:cNvPr>
          <p:cNvSpPr/>
          <p:nvPr/>
        </p:nvSpPr>
        <p:spPr>
          <a:xfrm>
            <a:off x="4966365" y="4180027"/>
            <a:ext cx="192024" cy="237744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7D399A45-1C4F-4163-3D1B-3AAD6EE130BB}"/>
              </a:ext>
            </a:extLst>
          </p:cNvPr>
          <p:cNvSpPr/>
          <p:nvPr/>
        </p:nvSpPr>
        <p:spPr>
          <a:xfrm>
            <a:off x="6496461" y="4180027"/>
            <a:ext cx="192024" cy="237744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BE3B248-65BD-0B70-144A-7BE9940ADC34}"/>
              </a:ext>
            </a:extLst>
          </p:cNvPr>
          <p:cNvSpPr txBox="1"/>
          <p:nvPr/>
        </p:nvSpPr>
        <p:spPr>
          <a:xfrm>
            <a:off x="1278226" y="3414825"/>
            <a:ext cx="1447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No involvement. Transfer care to another psychiatrist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88F5983-B26B-EDE5-12DB-291C83978F01}"/>
              </a:ext>
            </a:extLst>
          </p:cNvPr>
          <p:cNvSpPr txBox="1"/>
          <p:nvPr/>
        </p:nvSpPr>
        <p:spPr>
          <a:xfrm>
            <a:off x="5944304" y="4562674"/>
            <a:ext cx="110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MAiD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assessor or provider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E74AFA9-4973-3F59-FF3D-7A90C9D533E3}"/>
              </a:ext>
            </a:extLst>
          </p:cNvPr>
          <p:cNvSpPr txBox="1"/>
          <p:nvPr/>
        </p:nvSpPr>
        <p:spPr>
          <a:xfrm>
            <a:off x="4233321" y="3414825"/>
            <a:ext cx="1576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Psychiatric expertise on treatment options &amp; capacity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D0E0FC8-5ED4-8F70-A9BB-BA4455CDD7D2}"/>
              </a:ext>
            </a:extLst>
          </p:cNvPr>
          <p:cNvSpPr txBox="1"/>
          <p:nvPr/>
        </p:nvSpPr>
        <p:spPr>
          <a:xfrm>
            <a:off x="2565244" y="4470341"/>
            <a:ext cx="1934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Parallel psychiatric management, including therapeutic conversations</a:t>
            </a:r>
          </a:p>
        </p:txBody>
      </p:sp>
    </p:spTree>
    <p:extLst>
      <p:ext uri="{BB962C8B-B14F-4D97-AF65-F5344CB8AC3E}">
        <p14:creationId xmlns:p14="http://schemas.microsoft.com/office/powerpoint/2010/main" val="1282014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EDBF66B6-CE74-F8A0-CB2D-C61259617A03}"/>
              </a:ext>
            </a:extLst>
          </p:cNvPr>
          <p:cNvSpPr txBox="1">
            <a:spLocks/>
          </p:cNvSpPr>
          <p:nvPr/>
        </p:nvSpPr>
        <p:spPr>
          <a:xfrm>
            <a:off x="893786" y="381000"/>
            <a:ext cx="7356428" cy="1066800"/>
          </a:xfrm>
          <a:prstGeom prst="rect">
            <a:avLst/>
          </a:prstGeom>
          <a:solidFill>
            <a:srgbClr val="1A326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 anchorCtr="0">
            <a:noAutofit/>
          </a:bodyPr>
          <a:lstStyle>
            <a:lvl1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1pPr>
            <a:lvl2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algn="ctr" eaLnBrk="1" fontAlgn="auto" hangingPunct="1">
              <a:lnSpc>
                <a:spcPct val="100000"/>
              </a:lnSpc>
            </a:pPr>
            <a:r>
              <a:rPr lang="en-US" sz="2800" kern="0" dirty="0">
                <a:solidFill>
                  <a:schemeClr val="bg1"/>
                </a:solidFill>
              </a:rPr>
              <a:t>AGHPS </a:t>
            </a:r>
            <a:r>
              <a:rPr lang="en-US" sz="2800" kern="0" dirty="0" err="1">
                <a:solidFill>
                  <a:schemeClr val="bg1"/>
                </a:solidFill>
              </a:rPr>
              <a:t>MAiD</a:t>
            </a:r>
            <a:r>
              <a:rPr lang="en-US" sz="2800" kern="0" dirty="0">
                <a:solidFill>
                  <a:schemeClr val="bg1"/>
                </a:solidFill>
              </a:rPr>
              <a:t> MD-SUMC </a:t>
            </a:r>
          </a:p>
          <a:p>
            <a:pPr algn="ctr" eaLnBrk="1" fontAlgn="auto" hangingPunct="1">
              <a:lnSpc>
                <a:spcPct val="100000"/>
              </a:lnSpc>
            </a:pPr>
            <a:r>
              <a:rPr lang="en-US" sz="2800" kern="0" dirty="0">
                <a:solidFill>
                  <a:schemeClr val="bg1"/>
                </a:solidFill>
              </a:rPr>
              <a:t>Draft Guidelines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C1485F6-6F75-3637-6079-8B3C06991348}"/>
              </a:ext>
            </a:extLst>
          </p:cNvPr>
          <p:cNvSpPr txBox="1"/>
          <p:nvPr/>
        </p:nvSpPr>
        <p:spPr>
          <a:xfrm>
            <a:off x="457200" y="1752600"/>
            <a:ext cx="8153400" cy="45345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marR="0" indent="-4572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Psychiatrists participating in </a:t>
            </a:r>
            <a:r>
              <a:rPr kumimoji="0" lang="en-US" sz="16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MAiD</a:t>
            </a: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 assessments should undertake training</a:t>
            </a:r>
          </a:p>
          <a:p>
            <a:pPr marL="457200" marR="0" indent="-4572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MAiD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 practitioners should recommend informing family members and consider their perspectives in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MAiD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 assessments</a:t>
            </a:r>
          </a:p>
          <a:p>
            <a:pPr marL="914400" lvl="1" indent="-457200" defTabSz="2438337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May decline assessment if refused</a:t>
            </a:r>
          </a:p>
          <a:p>
            <a:pPr marL="457200" marR="0" indent="-4572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MAiD</a:t>
            </a: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 M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D-SUMC cases will be restricted to Track 2</a:t>
            </a:r>
          </a:p>
          <a:p>
            <a:pPr marL="457200" marR="0" indent="-4572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2 independent psychiatrists (1 not directly involved in patient’s psychiatric care) determine irremediability</a:t>
            </a:r>
          </a:p>
          <a:p>
            <a:pPr marL="800100" lvl="1" indent="-342900" defTabSz="2438337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Comprehensive psychiatric assessments with past personal history, collateral and formulation of the desire for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MAiD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Helvetica Neue"/>
            </a:endParaRPr>
          </a:p>
          <a:p>
            <a:pPr marL="457200" marR="0" indent="-4572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Hospitals should establish a panel of psychiatrists to provide Expertise consult or conduct 2</a:t>
            </a:r>
            <a:r>
              <a:rPr kumimoji="0" lang="en-US" sz="1600" b="0" i="0" u="none" strike="noStrike" cap="none" spc="0" normalizeH="0" baseline="3000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nd</a:t>
            </a: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 </a:t>
            </a:r>
            <a:r>
              <a:rPr kumimoji="0" lang="en-US" sz="16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MAiD</a:t>
            </a: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 assessments</a:t>
            </a:r>
          </a:p>
          <a:p>
            <a:pPr marL="457200" marR="0" indent="-4572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MAiD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 eligibility should be based on at least 2 longitudinal assessments to ensure stability/non-ambivalence</a:t>
            </a:r>
          </a:p>
          <a:p>
            <a:pPr marL="457200" marR="0" indent="-4572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Final eligibility will be determined by no more than 3 assessors (best 2 out of 3 within 1 year)</a:t>
            </a:r>
          </a:p>
          <a:p>
            <a:pPr marL="457200" marR="0" indent="-4572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Provincial group of psychiatrists should be established to provide consultation and/or MAID assessment in cases where hospital psychiatrists find a patient eligible</a:t>
            </a:r>
          </a:p>
          <a:p>
            <a:pPr marL="914400" lvl="1" indent="-457200" defTabSz="2438337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Hospitals should defer eligibility decisions pending consultation from Provincial Panel</a:t>
            </a:r>
          </a:p>
        </p:txBody>
      </p:sp>
    </p:spTree>
    <p:extLst>
      <p:ext uri="{BB962C8B-B14F-4D97-AF65-F5344CB8AC3E}">
        <p14:creationId xmlns:p14="http://schemas.microsoft.com/office/powerpoint/2010/main" val="144729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EDBF66B6-CE74-F8A0-CB2D-C61259617A03}"/>
              </a:ext>
            </a:extLst>
          </p:cNvPr>
          <p:cNvSpPr txBox="1">
            <a:spLocks/>
          </p:cNvSpPr>
          <p:nvPr/>
        </p:nvSpPr>
        <p:spPr>
          <a:xfrm>
            <a:off x="893786" y="381000"/>
            <a:ext cx="7356428" cy="1066800"/>
          </a:xfrm>
          <a:prstGeom prst="rect">
            <a:avLst/>
          </a:prstGeom>
          <a:solidFill>
            <a:srgbClr val="1A326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 anchorCtr="0">
            <a:noAutofit/>
          </a:bodyPr>
          <a:lstStyle>
            <a:lvl1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1pPr>
            <a:lvl2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algn="ctr" eaLnBrk="1" fontAlgn="auto" hangingPunct="1">
              <a:lnSpc>
                <a:spcPct val="100000"/>
              </a:lnSpc>
            </a:pPr>
            <a:r>
              <a:rPr lang="en-US" sz="2800" kern="0" dirty="0">
                <a:solidFill>
                  <a:schemeClr val="bg1"/>
                </a:solidFill>
              </a:rPr>
              <a:t>Discussion Points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C1485F6-6F75-3637-6079-8B3C06991348}"/>
              </a:ext>
            </a:extLst>
          </p:cNvPr>
          <p:cNvSpPr txBox="1"/>
          <p:nvPr/>
        </p:nvSpPr>
        <p:spPr>
          <a:xfrm>
            <a:off x="457200" y="1937269"/>
            <a:ext cx="8153400" cy="41652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marR="0" indent="-4572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Avoid echo chamber, but are we setting ourselves up for endless stalemates?</a:t>
            </a:r>
          </a:p>
          <a:p>
            <a:pPr marL="457200" marR="0" indent="-4572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How do we remain collegial?</a:t>
            </a:r>
          </a:p>
          <a:p>
            <a:pPr marL="457200" marR="0" indent="-4572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Is 2 independent psychiatric opinions in each case feasible/realistic?</a:t>
            </a:r>
          </a:p>
          <a:p>
            <a:pPr marL="457200" marR="0" indent="-4572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Can we require more than the minimum legal requirement?</a:t>
            </a:r>
          </a:p>
          <a:p>
            <a:pPr marL="457200" marR="0" indent="-4572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Is a review panel inconsistent with the spirit of the legislation?</a:t>
            </a:r>
          </a:p>
          <a:p>
            <a:pPr marL="457200" marR="0" indent="-4572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Are we creating a 2 tiered system of easier/harder access?</a:t>
            </a:r>
          </a:p>
          <a:p>
            <a:pPr marL="457200" marR="0" indent="-4572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What are other provinces doing (NS, AB, BC)?</a:t>
            </a:r>
          </a:p>
          <a:p>
            <a:pPr marL="457200" marR="0" indent="-4572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Helvetica Neue"/>
              </a:rPr>
              <a:t>Is there a role for allied health?</a:t>
            </a: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0654675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0_BasicColor">
  <a:themeElements>
    <a:clrScheme name="30_BasicColor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46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20765</TotalTime>
  <Words>431</Words>
  <Application>Microsoft Office PowerPoint</Application>
  <PresentationFormat>On-screen Show (4:3)</PresentationFormat>
  <Paragraphs>63</Paragraphs>
  <Slides>5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9" baseType="lpstr">
      <vt:lpstr>ＭＳ Ｐゴシック</vt:lpstr>
      <vt:lpstr>AppleSystemUIFont</vt:lpstr>
      <vt:lpstr>Arial</vt:lpstr>
      <vt:lpstr>Arial Narrow</vt:lpstr>
      <vt:lpstr>Calibri</vt:lpstr>
      <vt:lpstr>Helvetica</vt:lpstr>
      <vt:lpstr>Helvetica Neue</vt:lpstr>
      <vt:lpstr>Helvetica Neue Medium</vt:lpstr>
      <vt:lpstr>MS Mincho</vt:lpstr>
      <vt:lpstr>Times</vt:lpstr>
      <vt:lpstr>Times New Roman</vt:lpstr>
      <vt:lpstr>Wingdings</vt:lpstr>
      <vt:lpstr>Custom Design</vt:lpstr>
      <vt:lpstr>30_BasicColor</vt:lpstr>
      <vt:lpstr>PowerPoint Presentation</vt:lpstr>
      <vt:lpstr>PowerPoint Presentation</vt:lpstr>
      <vt:lpstr>Your Potential Roles:  Minimizing Iatrogenic Deaths</vt:lpstr>
      <vt:lpstr>PowerPoint Presentation</vt:lpstr>
      <vt:lpstr>PowerPoint Presentation</vt:lpstr>
    </vt:vector>
  </TitlesOfParts>
  <Company>University Health Network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- UHN Presentation</dc:title>
  <dc:subject/>
  <dc:creator>University Health Network</dc:creator>
  <cp:keywords/>
  <dc:description/>
  <cp:lastModifiedBy>June Hylands</cp:lastModifiedBy>
  <cp:revision>599</cp:revision>
  <cp:lastPrinted>2021-06-08T20:17:26Z</cp:lastPrinted>
  <dcterms:created xsi:type="dcterms:W3CDTF">1999-06-17T19:11:11Z</dcterms:created>
  <dcterms:modified xsi:type="dcterms:W3CDTF">2023-11-07T16:19:16Z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PID_GUID">
    <vt:lpwstr/>
  </property>
  <property fmtid="{D5CDD505-2E9C-101B-9397-08002B2CF9AE}" pid="3" name="Folder">
    <vt:lpwstr>Public_Affairs/Templates/UHN/Miscellaneous</vt:lpwstr>
  </property>
  <property fmtid="{D5CDD505-2E9C-101B-9397-08002B2CF9AE}" pid="4" name="HyperLink">
    <vt:lpwstr>http://intranet.uhn.ca/pdf/frame.asp?Page=http://documents.uhn.ca/sites/uhn/Public_Affairs/Templates/UHN/Miscellaneous/UHNPROD004925.pot</vt:lpwstr>
  </property>
  <property fmtid="{D5CDD505-2E9C-101B-9397-08002B2CF9AE}" pid="5" name="Format">
    <vt:lpwstr>Pass Through as Native</vt:lpwstr>
  </property>
  <property fmtid="{D5CDD505-2E9C-101B-9397-08002B2CF9AE}" pid="6" name="ContentTypeId">
    <vt:lpwstr>0x01010050FB63A4A0A1F548857DC498918AD5A1</vt:lpwstr>
  </property>
  <property fmtid="{D5CDD505-2E9C-101B-9397-08002B2CF9AE}" pid="7" name="Slides">
    <vt:lpwstr>2</vt:lpwstr>
  </property>
  <property fmtid="{D5CDD505-2E9C-101B-9397-08002B2CF9AE}" pid="8" name="PolicyNumber">
    <vt:lpwstr>PA.TEMPL.UHN.MISC.004</vt:lpwstr>
  </property>
</Properties>
</file>