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83" r:id="rId2"/>
    <p:sldMasterId id="2147483705" r:id="rId3"/>
    <p:sldMasterId id="2147483729" r:id="rId4"/>
    <p:sldMasterId id="2147483741" r:id="rId5"/>
  </p:sldMasterIdLst>
  <p:notesMasterIdLst>
    <p:notesMasterId r:id="rId32"/>
  </p:notesMasterIdLst>
  <p:sldIdLst>
    <p:sldId id="267" r:id="rId6"/>
    <p:sldId id="263" r:id="rId7"/>
    <p:sldId id="268" r:id="rId8"/>
    <p:sldId id="257" r:id="rId9"/>
    <p:sldId id="262" r:id="rId10"/>
    <p:sldId id="260" r:id="rId11"/>
    <p:sldId id="266" r:id="rId12"/>
    <p:sldId id="258" r:id="rId13"/>
    <p:sldId id="269" r:id="rId14"/>
    <p:sldId id="270" r:id="rId15"/>
    <p:sldId id="280" r:id="rId16"/>
    <p:sldId id="275" r:id="rId17"/>
    <p:sldId id="276" r:id="rId18"/>
    <p:sldId id="277" r:id="rId19"/>
    <p:sldId id="293" r:id="rId20"/>
    <p:sldId id="281" r:id="rId21"/>
    <p:sldId id="272" r:id="rId22"/>
    <p:sldId id="273" r:id="rId23"/>
    <p:sldId id="274" r:id="rId24"/>
    <p:sldId id="282" r:id="rId25"/>
    <p:sldId id="283" r:id="rId26"/>
    <p:sldId id="288" r:id="rId27"/>
    <p:sldId id="290" r:id="rId28"/>
    <p:sldId id="292" r:id="rId29"/>
    <p:sldId id="286" r:id="rId30"/>
    <p:sldId id="284"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48" autoAdjust="0"/>
  </p:normalViewPr>
  <p:slideViewPr>
    <p:cSldViewPr snapToGrid="0">
      <p:cViewPr varScale="1">
        <p:scale>
          <a:sx n="123" d="100"/>
          <a:sy n="123" d="100"/>
        </p:scale>
        <p:origin x="-792" y="-104"/>
      </p:cViewPr>
      <p:guideLst>
        <p:guide orient="horz" pos="1620"/>
        <p:guide pos="2880"/>
      </p:guideLst>
    </p:cSldViewPr>
  </p:slideViewPr>
  <p:notesTextViewPr>
    <p:cViewPr>
      <p:scale>
        <a:sx n="1" d="1"/>
        <a:sy n="1" d="1"/>
      </p:scale>
      <p:origin x="0" y="0"/>
    </p:cViewPr>
  </p:notesTextViewPr>
  <p:sorterViewPr>
    <p:cViewPr>
      <p:scale>
        <a:sx n="128" d="100"/>
        <a:sy n="128"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notesMaster" Target="notesMasters/notesMaster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050DAD-ED9A-AD46-810E-74A619836402}" type="doc">
      <dgm:prSet loTypeId="urn:microsoft.com/office/officeart/2005/8/layout/arrow3" loCatId="" qsTypeId="urn:microsoft.com/office/officeart/2005/8/quickstyle/simple4" qsCatId="simple" csTypeId="urn:microsoft.com/office/officeart/2005/8/colors/accent1_2" csCatId="accent1" phldr="1"/>
      <dgm:spPr/>
      <dgm:t>
        <a:bodyPr/>
        <a:lstStyle/>
        <a:p>
          <a:endParaRPr lang="en-US"/>
        </a:p>
      </dgm:t>
    </dgm:pt>
    <dgm:pt modelId="{259FD15D-DE0D-5146-A1B5-E57D35710A3A}">
      <dgm:prSet phldrT="[Text]"/>
      <dgm:spPr/>
      <dgm:t>
        <a:bodyPr/>
        <a:lstStyle/>
        <a:p>
          <a:r>
            <a:rPr lang="en-CA" dirty="0">
              <a:solidFill>
                <a:schemeClr val="tx1">
                  <a:lumMod val="50000"/>
                </a:schemeClr>
              </a:solidFill>
            </a:rPr>
            <a:t>some arguably eligible people will continue living lives they don’t want</a:t>
          </a:r>
          <a:endParaRPr lang="en-US" dirty="0">
            <a:solidFill>
              <a:schemeClr val="tx1">
                <a:lumMod val="50000"/>
              </a:schemeClr>
            </a:solidFill>
          </a:endParaRPr>
        </a:p>
      </dgm:t>
    </dgm:pt>
    <dgm:pt modelId="{16CAFCAF-B45E-D341-9F35-9F39AA263D65}" type="parTrans" cxnId="{4C96BBD1-E9D1-B240-B3B7-94F1A3643629}">
      <dgm:prSet/>
      <dgm:spPr/>
      <dgm:t>
        <a:bodyPr/>
        <a:lstStyle/>
        <a:p>
          <a:endParaRPr lang="en-US"/>
        </a:p>
      </dgm:t>
    </dgm:pt>
    <dgm:pt modelId="{D992D5CA-697C-F642-9E33-195331D75AD7}" type="sibTrans" cxnId="{4C96BBD1-E9D1-B240-B3B7-94F1A3643629}">
      <dgm:prSet/>
      <dgm:spPr/>
      <dgm:t>
        <a:bodyPr/>
        <a:lstStyle/>
        <a:p>
          <a:endParaRPr lang="en-US"/>
        </a:p>
      </dgm:t>
    </dgm:pt>
    <dgm:pt modelId="{5CB9AA57-5199-834B-917A-E54D0B8DCABA}">
      <dgm:prSet phldrT="[Text]"/>
      <dgm:spPr/>
      <dgm:t>
        <a:bodyPr/>
        <a:lstStyle/>
        <a:p>
          <a:r>
            <a:rPr lang="en-CA" dirty="0">
              <a:solidFill>
                <a:srgbClr val="279E85"/>
              </a:solidFill>
            </a:rPr>
            <a:t>some arguably ineligible people will receive MAID </a:t>
          </a:r>
          <a:endParaRPr lang="en-US" dirty="0">
            <a:solidFill>
              <a:srgbClr val="279E85"/>
            </a:solidFill>
          </a:endParaRPr>
        </a:p>
      </dgm:t>
    </dgm:pt>
    <dgm:pt modelId="{2FEADED1-7639-D241-8E58-CF8ADA8AC4DA}" type="parTrans" cxnId="{B929E7BD-2D54-4746-AA77-08F7DA723F74}">
      <dgm:prSet/>
      <dgm:spPr/>
      <dgm:t>
        <a:bodyPr/>
        <a:lstStyle/>
        <a:p>
          <a:endParaRPr lang="en-US"/>
        </a:p>
      </dgm:t>
    </dgm:pt>
    <dgm:pt modelId="{6B641211-6957-DB46-B449-7E16551115B2}" type="sibTrans" cxnId="{B929E7BD-2D54-4746-AA77-08F7DA723F74}">
      <dgm:prSet/>
      <dgm:spPr/>
      <dgm:t>
        <a:bodyPr/>
        <a:lstStyle/>
        <a:p>
          <a:endParaRPr lang="en-US"/>
        </a:p>
      </dgm:t>
    </dgm:pt>
    <dgm:pt modelId="{307018E2-94AF-1A40-8710-D97E1EACFA66}" type="pres">
      <dgm:prSet presAssocID="{AB050DAD-ED9A-AD46-810E-74A619836402}" presName="compositeShape" presStyleCnt="0">
        <dgm:presLayoutVars>
          <dgm:chMax val="2"/>
          <dgm:dir/>
          <dgm:resizeHandles val="exact"/>
        </dgm:presLayoutVars>
      </dgm:prSet>
      <dgm:spPr/>
      <dgm:t>
        <a:bodyPr/>
        <a:lstStyle/>
        <a:p>
          <a:endParaRPr lang="en-US"/>
        </a:p>
      </dgm:t>
    </dgm:pt>
    <dgm:pt modelId="{4F2A699E-42C2-A646-8B77-0110C7200176}" type="pres">
      <dgm:prSet presAssocID="{AB050DAD-ED9A-AD46-810E-74A619836402}" presName="divider" presStyleLbl="fgShp" presStyleIdx="0" presStyleCnt="1"/>
      <dgm:spPr/>
    </dgm:pt>
    <dgm:pt modelId="{0840D6A9-491B-A643-9869-B1A58246458B}" type="pres">
      <dgm:prSet presAssocID="{259FD15D-DE0D-5146-A1B5-E57D35710A3A}" presName="downArrow" presStyleLbl="node1" presStyleIdx="0" presStyleCnt="2" custScaleX="116914" custScaleY="125000"/>
      <dgm:spPr/>
    </dgm:pt>
    <dgm:pt modelId="{A61C9EB6-3B8B-4B48-BB0A-A66EB2C62C93}" type="pres">
      <dgm:prSet presAssocID="{259FD15D-DE0D-5146-A1B5-E57D35710A3A}" presName="downArrowText" presStyleLbl="revTx" presStyleIdx="0" presStyleCnt="2" custScaleX="134766" custLinFactNeighborX="10304">
        <dgm:presLayoutVars>
          <dgm:bulletEnabled val="1"/>
        </dgm:presLayoutVars>
      </dgm:prSet>
      <dgm:spPr/>
      <dgm:t>
        <a:bodyPr/>
        <a:lstStyle/>
        <a:p>
          <a:endParaRPr lang="en-US"/>
        </a:p>
      </dgm:t>
    </dgm:pt>
    <dgm:pt modelId="{6CBF0308-BCF6-3245-B955-B9D6AC640BC7}" type="pres">
      <dgm:prSet presAssocID="{5CB9AA57-5199-834B-917A-E54D0B8DCABA}" presName="upArrow" presStyleLbl="node1" presStyleIdx="1" presStyleCnt="2" custScaleX="124674" custScaleY="123098" custLinFactNeighborY="1756"/>
      <dgm:spPr/>
    </dgm:pt>
    <dgm:pt modelId="{70A047D1-FB22-4E44-B366-B56E1F2BCB06}" type="pres">
      <dgm:prSet presAssocID="{5CB9AA57-5199-834B-917A-E54D0B8DCABA}" presName="upArrowText" presStyleLbl="revTx" presStyleIdx="1" presStyleCnt="2" custScaleX="114811" custLinFactNeighborX="-15456">
        <dgm:presLayoutVars>
          <dgm:bulletEnabled val="1"/>
        </dgm:presLayoutVars>
      </dgm:prSet>
      <dgm:spPr/>
      <dgm:t>
        <a:bodyPr/>
        <a:lstStyle/>
        <a:p>
          <a:endParaRPr lang="en-US"/>
        </a:p>
      </dgm:t>
    </dgm:pt>
  </dgm:ptLst>
  <dgm:cxnLst>
    <dgm:cxn modelId="{A5EE2786-E947-8848-A18A-69BC91C8D7DC}" type="presOf" srcId="{259FD15D-DE0D-5146-A1B5-E57D35710A3A}" destId="{A61C9EB6-3B8B-4B48-BB0A-A66EB2C62C93}" srcOrd="0" destOrd="0" presId="urn:microsoft.com/office/officeart/2005/8/layout/arrow3"/>
    <dgm:cxn modelId="{4EBEB984-1089-9E41-A084-417A59C608D7}" type="presOf" srcId="{AB050DAD-ED9A-AD46-810E-74A619836402}" destId="{307018E2-94AF-1A40-8710-D97E1EACFA66}" srcOrd="0" destOrd="0" presId="urn:microsoft.com/office/officeart/2005/8/layout/arrow3"/>
    <dgm:cxn modelId="{B929E7BD-2D54-4746-AA77-08F7DA723F74}" srcId="{AB050DAD-ED9A-AD46-810E-74A619836402}" destId="{5CB9AA57-5199-834B-917A-E54D0B8DCABA}" srcOrd="1" destOrd="0" parTransId="{2FEADED1-7639-D241-8E58-CF8ADA8AC4DA}" sibTransId="{6B641211-6957-DB46-B449-7E16551115B2}"/>
    <dgm:cxn modelId="{4C96BBD1-E9D1-B240-B3B7-94F1A3643629}" srcId="{AB050DAD-ED9A-AD46-810E-74A619836402}" destId="{259FD15D-DE0D-5146-A1B5-E57D35710A3A}" srcOrd="0" destOrd="0" parTransId="{16CAFCAF-B45E-D341-9F35-9F39AA263D65}" sibTransId="{D992D5CA-697C-F642-9E33-195331D75AD7}"/>
    <dgm:cxn modelId="{B51CFB95-2984-494D-AE48-2B150D4EC557}" type="presOf" srcId="{5CB9AA57-5199-834B-917A-E54D0B8DCABA}" destId="{70A047D1-FB22-4E44-B366-B56E1F2BCB06}" srcOrd="0" destOrd="0" presId="urn:microsoft.com/office/officeart/2005/8/layout/arrow3"/>
    <dgm:cxn modelId="{DA1054E7-38DE-C847-881A-726A8178A507}" type="presParOf" srcId="{307018E2-94AF-1A40-8710-D97E1EACFA66}" destId="{4F2A699E-42C2-A646-8B77-0110C7200176}" srcOrd="0" destOrd="0" presId="urn:microsoft.com/office/officeart/2005/8/layout/arrow3"/>
    <dgm:cxn modelId="{66A7D7D6-9AA2-3149-86C3-5150E6A9EE13}" type="presParOf" srcId="{307018E2-94AF-1A40-8710-D97E1EACFA66}" destId="{0840D6A9-491B-A643-9869-B1A58246458B}" srcOrd="1" destOrd="0" presId="urn:microsoft.com/office/officeart/2005/8/layout/arrow3"/>
    <dgm:cxn modelId="{0A39D10B-E820-4F43-A18B-B44C7EBA00A5}" type="presParOf" srcId="{307018E2-94AF-1A40-8710-D97E1EACFA66}" destId="{A61C9EB6-3B8B-4B48-BB0A-A66EB2C62C93}" srcOrd="2" destOrd="0" presId="urn:microsoft.com/office/officeart/2005/8/layout/arrow3"/>
    <dgm:cxn modelId="{B444168C-434C-4346-A976-78DD093702AD}" type="presParOf" srcId="{307018E2-94AF-1A40-8710-D97E1EACFA66}" destId="{6CBF0308-BCF6-3245-B955-B9D6AC640BC7}" srcOrd="3" destOrd="0" presId="urn:microsoft.com/office/officeart/2005/8/layout/arrow3"/>
    <dgm:cxn modelId="{C0503301-FF46-5849-95E9-A005EA9B44DB}" type="presParOf" srcId="{307018E2-94AF-1A40-8710-D97E1EACFA66}" destId="{70A047D1-FB22-4E44-B366-B56E1F2BCB06}"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A699E-42C2-A646-8B77-0110C7200176}">
      <dsp:nvSpPr>
        <dsp:cNvPr id="0" name=""/>
        <dsp:cNvSpPr/>
      </dsp:nvSpPr>
      <dsp:spPr>
        <a:xfrm rot="21300000">
          <a:off x="718233" y="701863"/>
          <a:ext cx="4030339" cy="352608"/>
        </a:xfrm>
        <a:prstGeom prst="mathMinus">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0840D6A9-491B-A643-9869-B1A58246458B}">
      <dsp:nvSpPr>
        <dsp:cNvPr id="0" name=""/>
        <dsp:cNvSpPr/>
      </dsp:nvSpPr>
      <dsp:spPr>
        <a:xfrm>
          <a:off x="517318" y="0"/>
          <a:ext cx="1917438" cy="878168"/>
        </a:xfrm>
        <a:prstGeom prst="downArrow">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1C9EB6-3B8B-4B48-BB0A-A66EB2C62C93}">
      <dsp:nvSpPr>
        <dsp:cNvPr id="0" name=""/>
        <dsp:cNvSpPr/>
      </dsp:nvSpPr>
      <dsp:spPr>
        <a:xfrm>
          <a:off x="2773568" y="0"/>
          <a:ext cx="2357566" cy="737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CA" sz="1300" kern="1200" dirty="0">
              <a:solidFill>
                <a:schemeClr val="tx1">
                  <a:lumMod val="50000"/>
                </a:schemeClr>
              </a:solidFill>
            </a:rPr>
            <a:t>some arguably eligible people will continue living lives they don’t want</a:t>
          </a:r>
          <a:endParaRPr lang="en-US" sz="1300" kern="1200" dirty="0">
            <a:solidFill>
              <a:schemeClr val="tx1">
                <a:lumMod val="50000"/>
              </a:schemeClr>
            </a:solidFill>
          </a:endParaRPr>
        </a:p>
      </dsp:txBody>
      <dsp:txXfrm>
        <a:off x="2773568" y="0"/>
        <a:ext cx="2357566" cy="737661"/>
      </dsp:txXfrm>
    </dsp:sp>
    <dsp:sp modelId="{6CBF0308-BCF6-3245-B955-B9D6AC640BC7}">
      <dsp:nvSpPr>
        <dsp:cNvPr id="0" name=""/>
        <dsp:cNvSpPr/>
      </dsp:nvSpPr>
      <dsp:spPr>
        <a:xfrm>
          <a:off x="2968415" y="891530"/>
          <a:ext cx="2044705" cy="864805"/>
        </a:xfrm>
        <a:prstGeom prst="upArrow">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A047D1-FB22-4E44-B366-B56E1F2BCB06}">
      <dsp:nvSpPr>
        <dsp:cNvPr id="0" name=""/>
        <dsp:cNvSpPr/>
      </dsp:nvSpPr>
      <dsp:spPr>
        <a:xfrm>
          <a:off x="420086" y="1018674"/>
          <a:ext cx="2008478" cy="737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CA" sz="1300" kern="1200" dirty="0">
              <a:solidFill>
                <a:srgbClr val="279E85"/>
              </a:solidFill>
            </a:rPr>
            <a:t>some arguably ineligible people will receive MAID </a:t>
          </a:r>
          <a:endParaRPr lang="en-US" sz="1300" kern="1200" dirty="0">
            <a:solidFill>
              <a:srgbClr val="279E85"/>
            </a:solidFill>
          </a:endParaRPr>
        </a:p>
      </dsp:txBody>
      <dsp:txXfrm>
        <a:off x="420086" y="1018674"/>
        <a:ext cx="2008478" cy="737661"/>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59730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aseline="0" dirty="0" smtClean="0"/>
              <a:t>I</a:t>
            </a:r>
            <a:r>
              <a:rPr lang="en-US" dirty="0" smtClean="0"/>
              <a:t> don’t know how many of you are </a:t>
            </a:r>
            <a:r>
              <a:rPr lang="en-US" dirty="0" err="1" smtClean="0"/>
              <a:t>GoT</a:t>
            </a:r>
            <a:r>
              <a:rPr lang="en-US" dirty="0" smtClean="0"/>
              <a:t> fans, but</a:t>
            </a:r>
            <a:r>
              <a:rPr lang="en-US" baseline="0" dirty="0" smtClean="0"/>
              <a:t> I was struck by it’s phase Winter is Coming as a metaphor for death </a:t>
            </a:r>
            <a:r>
              <a:rPr lang="mr-IN" baseline="0" dirty="0" smtClean="0"/>
              <a:t>–</a:t>
            </a:r>
            <a:r>
              <a:rPr lang="en-US" baseline="0" dirty="0" smtClean="0"/>
              <a:t> something cold, unavoidable, threatening </a:t>
            </a:r>
            <a:r>
              <a:rPr lang="mr-IN" baseline="0" dirty="0" smtClean="0"/>
              <a:t>–</a:t>
            </a:r>
            <a:endParaRPr lang="en-CA" baseline="0" dirty="0" smtClean="0"/>
          </a:p>
          <a:p>
            <a:pPr marL="158750" indent="0">
              <a:buNone/>
            </a:pPr>
            <a:r>
              <a:rPr lang="en-US" baseline="0" dirty="0" smtClean="0"/>
              <a:t>dual metaphor also captures the sort of ominous feel I get in thinking about the changes coming up in March 23.</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29E00668-6CE7-F147-AEC2-3C4670A1FCC8}" type="slidenum">
              <a:rPr lang="en-US" smtClean="0"/>
              <a:pPr>
                <a:defRPr/>
              </a:pPr>
              <a:t>1</a:t>
            </a:fld>
            <a:endParaRPr lang="en-US"/>
          </a:p>
        </p:txBody>
      </p:sp>
    </p:spTree>
    <p:extLst>
      <p:ext uri="{BB962C8B-B14F-4D97-AF65-F5344CB8AC3E}">
        <p14:creationId xmlns:p14="http://schemas.microsoft.com/office/powerpoint/2010/main" val="262446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CA" sz="1100" b="0" i="0" u="none" strike="noStrike" cap="none" dirty="0" smtClean="0">
                <a:solidFill>
                  <a:srgbClr val="000000"/>
                </a:solidFill>
                <a:effectLst/>
                <a:latin typeface="Arial"/>
                <a:ea typeface="Arial"/>
                <a:cs typeface="Arial"/>
                <a:sym typeface="Helvetica Neue"/>
              </a:rPr>
              <a:t>Scoping review of arguments </a:t>
            </a:r>
            <a:r>
              <a:rPr lang="mr-IN" sz="1100" b="0" i="0" u="none" strike="noStrike" cap="none" dirty="0" smtClean="0">
                <a:solidFill>
                  <a:srgbClr val="000000"/>
                </a:solidFill>
                <a:effectLst/>
                <a:latin typeface="Arial"/>
                <a:ea typeface="Arial"/>
                <a:cs typeface="Arial"/>
                <a:sym typeface="Helvetica Neue"/>
              </a:rPr>
              <a:t>–</a:t>
            </a:r>
            <a:r>
              <a:rPr lang="en-CA" sz="1100" b="0" i="0" u="none" strike="noStrike" cap="none" dirty="0" smtClean="0">
                <a:solidFill>
                  <a:srgbClr val="000000"/>
                </a:solidFill>
                <a:effectLst/>
                <a:latin typeface="Arial"/>
                <a:ea typeface="Arial"/>
                <a:cs typeface="Arial"/>
                <a:sym typeface="Helvetica Neue"/>
              </a:rPr>
              <a:t> 3 recurring themes</a:t>
            </a:r>
            <a:r>
              <a:rPr lang="en-CA" sz="1100" b="0" i="0" u="none" strike="noStrike" cap="none" baseline="0" dirty="0" smtClean="0">
                <a:solidFill>
                  <a:srgbClr val="000000"/>
                </a:solidFill>
                <a:effectLst/>
                <a:latin typeface="Arial"/>
                <a:ea typeface="Arial"/>
                <a:cs typeface="Arial"/>
                <a:sym typeface="Helvetica Neue"/>
              </a:rPr>
              <a:t> </a:t>
            </a:r>
            <a:r>
              <a:rPr lang="mr-IN" sz="1100" b="0" i="0" u="none" strike="noStrike" cap="none" baseline="0" dirty="0" smtClean="0">
                <a:solidFill>
                  <a:srgbClr val="000000"/>
                </a:solidFill>
                <a:effectLst/>
                <a:latin typeface="Arial"/>
                <a:ea typeface="Arial"/>
                <a:cs typeface="Arial"/>
                <a:sym typeface="Helvetica Neue"/>
              </a:rPr>
              <a:t>–</a:t>
            </a:r>
            <a:r>
              <a:rPr lang="en-CA" sz="1100" b="0" i="0" u="none" strike="noStrike" cap="none" baseline="0" dirty="0" smtClean="0">
                <a:solidFill>
                  <a:srgbClr val="000000"/>
                </a:solidFill>
                <a:effectLst/>
                <a:latin typeface="Arial"/>
                <a:ea typeface="Arial"/>
                <a:cs typeface="Arial"/>
                <a:sym typeface="Helvetica Neue"/>
              </a:rPr>
              <a:t> uncertainty about </a:t>
            </a:r>
            <a:r>
              <a:rPr lang="en-CA" sz="1100" b="0" i="0" u="none" strike="noStrike" cap="none" baseline="0" dirty="0" err="1" smtClean="0">
                <a:solidFill>
                  <a:srgbClr val="000000"/>
                </a:solidFill>
                <a:effectLst/>
                <a:latin typeface="Arial"/>
                <a:ea typeface="Arial"/>
                <a:cs typeface="Arial"/>
                <a:sym typeface="Helvetica Neue"/>
              </a:rPr>
              <a:t>irremediability</a:t>
            </a:r>
            <a:r>
              <a:rPr lang="en-CA" sz="1100" b="0" i="0" u="none" strike="noStrike" cap="none" baseline="0" dirty="0" smtClean="0">
                <a:solidFill>
                  <a:srgbClr val="000000"/>
                </a:solidFill>
                <a:effectLst/>
                <a:latin typeface="Arial"/>
                <a:ea typeface="Arial"/>
                <a:cs typeface="Arial"/>
                <a:sym typeface="Helvetica Neue"/>
              </a:rPr>
              <a:t>, importance of hope, how to deal with treatment refusal</a:t>
            </a:r>
          </a:p>
          <a:p>
            <a:pPr marL="0" indent="0">
              <a:buFontTx/>
              <a:buNone/>
            </a:pPr>
            <a:r>
              <a:rPr lang="en-CA" sz="1100" b="0" i="0" u="none" strike="noStrike" cap="none" baseline="0" dirty="0" smtClean="0">
                <a:solidFill>
                  <a:srgbClr val="000000"/>
                </a:solidFill>
                <a:effectLst/>
                <a:latin typeface="Arial"/>
                <a:ea typeface="Arial"/>
                <a:cs typeface="Arial"/>
                <a:sym typeface="Helvetica Neue"/>
              </a:rPr>
              <a:t>- Pro </a:t>
            </a:r>
            <a:r>
              <a:rPr lang="mr-IN" sz="1100" b="0" i="0" u="none" strike="noStrike" cap="none" baseline="0" dirty="0" smtClean="0">
                <a:solidFill>
                  <a:srgbClr val="000000"/>
                </a:solidFill>
                <a:effectLst/>
                <a:latin typeface="Arial"/>
                <a:ea typeface="Arial"/>
                <a:cs typeface="Arial"/>
                <a:sym typeface="Helvetica Neue"/>
              </a:rPr>
              <a:t>–</a:t>
            </a:r>
            <a:r>
              <a:rPr lang="en-CA" sz="1100" b="0" i="0" u="none" strike="noStrike" cap="none" baseline="0" dirty="0" smtClean="0">
                <a:solidFill>
                  <a:srgbClr val="000000"/>
                </a:solidFill>
                <a:effectLst/>
                <a:latin typeface="Arial"/>
                <a:ea typeface="Arial"/>
                <a:cs typeface="Arial"/>
                <a:sym typeface="Helvetica Neue"/>
              </a:rPr>
              <a:t> autonomy Con - paternalism</a:t>
            </a:r>
            <a:endParaRPr lang="en-CA" sz="1100" b="0" i="0" u="none" strike="noStrike" cap="none" dirty="0" smtClean="0">
              <a:solidFill>
                <a:srgbClr val="000000"/>
              </a:solidFill>
              <a:effectLst/>
              <a:latin typeface="Arial"/>
              <a:ea typeface="Arial"/>
              <a:cs typeface="Arial"/>
              <a:sym typeface="Helvetica Neue"/>
            </a:endParaRPr>
          </a:p>
          <a:p>
            <a:pPr marL="158750" indent="0">
              <a:buNone/>
            </a:pPr>
            <a:endParaRPr lang="en-US" dirty="0"/>
          </a:p>
        </p:txBody>
      </p:sp>
    </p:spTree>
    <p:extLst>
      <p:ext uri="{BB962C8B-B14F-4D97-AF65-F5344CB8AC3E}">
        <p14:creationId xmlns:p14="http://schemas.microsoft.com/office/powerpoint/2010/main" val="377254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buFont typeface="Arial"/>
              <a:buChar char="•"/>
            </a:pPr>
            <a:r>
              <a:rPr lang="en-US" sz="1800" dirty="0" smtClean="0"/>
              <a:t>Paternalism is not a position to argue for</a:t>
            </a:r>
          </a:p>
          <a:p>
            <a:pPr marL="158750" indent="0">
              <a:buNone/>
            </a:pPr>
            <a:endParaRPr lang="en-US" dirty="0"/>
          </a:p>
        </p:txBody>
      </p:sp>
    </p:spTree>
    <p:extLst>
      <p:ext uri="{BB962C8B-B14F-4D97-AF65-F5344CB8AC3E}">
        <p14:creationId xmlns:p14="http://schemas.microsoft.com/office/powerpoint/2010/main" val="3167534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Law tells you when you can provide </a:t>
            </a:r>
            <a:r>
              <a:rPr lang="en-US" dirty="0" err="1" smtClean="0"/>
              <a:t>MAiD</a:t>
            </a:r>
            <a:r>
              <a:rPr lang="en-US" dirty="0" smtClean="0"/>
              <a:t> without going to jail, does not say</a:t>
            </a:r>
            <a:r>
              <a:rPr lang="en-US" baseline="0" dirty="0" smtClean="0"/>
              <a:t> that you should provide </a:t>
            </a:r>
            <a:r>
              <a:rPr lang="en-US" baseline="0" dirty="0" err="1" smtClean="0"/>
              <a:t>MAiD</a:t>
            </a:r>
            <a:endParaRPr lang="en-US" baseline="0" dirty="0" smtClean="0"/>
          </a:p>
          <a:p>
            <a:r>
              <a:rPr lang="en-US" baseline="0" dirty="0" smtClean="0"/>
              <a:t>Box C </a:t>
            </a:r>
            <a:r>
              <a:rPr lang="mr-IN" baseline="0" dirty="0" smtClean="0"/>
              <a:t>–</a:t>
            </a:r>
            <a:r>
              <a:rPr lang="en-US" baseline="0" dirty="0" smtClean="0"/>
              <a:t> Audrey’s amendment</a:t>
            </a:r>
            <a:endParaRPr lang="en-US" dirty="0"/>
          </a:p>
        </p:txBody>
      </p:sp>
    </p:spTree>
    <p:extLst>
      <p:ext uri="{BB962C8B-B14F-4D97-AF65-F5344CB8AC3E}">
        <p14:creationId xmlns:p14="http://schemas.microsoft.com/office/powerpoint/2010/main" val="9249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“One-pager” summary fleshes</a:t>
            </a:r>
            <a:r>
              <a:rPr lang="en-US" baseline="0" dirty="0" smtClean="0"/>
              <a:t> </a:t>
            </a:r>
            <a:r>
              <a:rPr lang="en-US" baseline="0" smtClean="0"/>
              <a:t>out details of </a:t>
            </a:r>
            <a:r>
              <a:rPr lang="en-US" baseline="0" dirty="0" smtClean="0"/>
              <a:t>the components - to be included as an attachment</a:t>
            </a:r>
            <a:endParaRPr lang="en-US" dirty="0"/>
          </a:p>
        </p:txBody>
      </p:sp>
    </p:spTree>
    <p:extLst>
      <p:ext uri="{BB962C8B-B14F-4D97-AF65-F5344CB8AC3E}">
        <p14:creationId xmlns:p14="http://schemas.microsoft.com/office/powerpoint/2010/main" val="2800186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089650" cy="3425825"/>
          </a:xfrm>
        </p:spPr>
      </p:sp>
      <p:sp>
        <p:nvSpPr>
          <p:cNvPr id="3" name="Notes Placeholder 2"/>
          <p:cNvSpPr>
            <a:spLocks noGrp="1"/>
          </p:cNvSpPr>
          <p:nvPr>
            <p:ph type="body" idx="1"/>
          </p:nvPr>
        </p:nvSpPr>
        <p:spPr/>
        <p:txBody>
          <a:bodyPr/>
          <a:lstStyle/>
          <a:p>
            <a:endParaRPr lang="en-US" dirty="0" smtClean="0"/>
          </a:p>
          <a:p>
            <a:r>
              <a:rPr lang="en-US" dirty="0" smtClean="0"/>
              <a:t>Canadian</a:t>
            </a:r>
            <a:r>
              <a:rPr lang="en-US" baseline="0" dirty="0" smtClean="0"/>
              <a:t> government seemingly narrowed the eligibility criteria or substantive safeguards </a:t>
            </a:r>
            <a:r>
              <a:rPr lang="mr-IN" baseline="0" dirty="0" smtClean="0"/>
              <a:t>–</a:t>
            </a:r>
            <a:r>
              <a:rPr lang="en-US" baseline="0" dirty="0" smtClean="0"/>
              <a:t> taken together suggests an individual on a proximal trajectory towards death</a:t>
            </a:r>
          </a:p>
          <a:p>
            <a:r>
              <a:rPr lang="en-US" baseline="0" dirty="0" smtClean="0"/>
              <a:t>- but RFND was undefined, and in fact stipulated as not requiring a prognosis</a:t>
            </a:r>
          </a:p>
          <a:p>
            <a:endParaRPr lang="en-US" baseline="0" dirty="0" smtClean="0"/>
          </a:p>
          <a:p>
            <a:r>
              <a:rPr lang="en-US" baseline="0" dirty="0" smtClean="0"/>
              <a:t>Procedural safeguards, as a G&amp;I condition was required, were grounded in medicine as the gatekeepers</a:t>
            </a:r>
            <a:endParaRPr lang="en-US" dirty="0" smtClean="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pPr>
              <a:defRPr/>
            </a:pPr>
            <a:fld id="{29E00668-6CE7-F147-AEC2-3C4670A1FCC8}" type="slidenum">
              <a:rPr lang="en-US" smtClean="0"/>
              <a:pPr>
                <a:defRPr/>
              </a:pPr>
              <a:t>17</a:t>
            </a:fld>
            <a:endParaRPr lang="en-US"/>
          </a:p>
        </p:txBody>
      </p:sp>
    </p:spTree>
    <p:extLst>
      <p:ext uri="{BB962C8B-B14F-4D97-AF65-F5344CB8AC3E}">
        <p14:creationId xmlns:p14="http://schemas.microsoft.com/office/powerpoint/2010/main" val="373960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7388"/>
            <a:ext cx="6089650" cy="3425825"/>
          </a:xfrm>
        </p:spPr>
      </p:sp>
      <p:sp>
        <p:nvSpPr>
          <p:cNvPr id="3" name="Notes Placeholder 2"/>
          <p:cNvSpPr>
            <a:spLocks noGrp="1"/>
          </p:cNvSpPr>
          <p:nvPr>
            <p:ph type="body" idx="1"/>
          </p:nvPr>
        </p:nvSpPr>
        <p:spPr/>
        <p:txBody>
          <a:bodyPr/>
          <a:lstStyle/>
          <a:p>
            <a:endParaRPr lang="en-US" dirty="0" smtClean="0"/>
          </a:p>
          <a:p>
            <a:r>
              <a:rPr lang="en-US" dirty="0" smtClean="0"/>
              <a:t>A number of changed safeguards, the most substantial of which was moving the requirement to have reasonably</a:t>
            </a:r>
            <a:r>
              <a:rPr lang="en-US" baseline="0" dirty="0" smtClean="0"/>
              <a:t> foreseeable natural death from an eligibility criterion to one of access</a:t>
            </a:r>
            <a:endParaRPr lang="en-US" dirty="0" smtClean="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pPr>
              <a:defRPr/>
            </a:pPr>
            <a:fld id="{29E00668-6CE7-F147-AEC2-3C4670A1FCC8}" type="slidenum">
              <a:rPr lang="en-US" smtClean="0"/>
              <a:pPr>
                <a:defRPr/>
              </a:pPr>
              <a:t>18</a:t>
            </a:fld>
            <a:endParaRPr lang="en-US"/>
          </a:p>
        </p:txBody>
      </p:sp>
    </p:spTree>
    <p:extLst>
      <p:ext uri="{BB962C8B-B14F-4D97-AF65-F5344CB8AC3E}">
        <p14:creationId xmlns:p14="http://schemas.microsoft.com/office/powerpoint/2010/main" val="669748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Other</a:t>
            </a:r>
            <a:r>
              <a:rPr lang="en-US" baseline="0" dirty="0" smtClean="0"/>
              <a:t> substantive safeguards and the procedural requirement for 2 assessors and for the person to be informed of the right to withdraw their request didn’t change, listed here are just the changes introduced in Bill C-7, which creates two separate streams</a:t>
            </a:r>
          </a:p>
          <a:p>
            <a:pPr marL="168244" indent="-168244">
              <a:buFontTx/>
              <a:buChar char="-"/>
            </a:pPr>
            <a:r>
              <a:rPr lang="en-US" baseline="0" dirty="0" smtClean="0"/>
              <a:t>Easing access for those with RFND and providing more stringent requirements for those without RFND</a:t>
            </a:r>
          </a:p>
          <a:p>
            <a:pPr marL="168244" indent="-168244">
              <a:buFontTx/>
              <a:buChar char="-"/>
            </a:pPr>
            <a:endParaRPr lang="en-US" baseline="0" dirty="0" smtClean="0"/>
          </a:p>
          <a:p>
            <a:pPr marL="0" indent="0">
              <a:buNone/>
            </a:pPr>
            <a:r>
              <a:rPr lang="en-US" baseline="0" dirty="0" smtClean="0"/>
              <a:t>Significantly, RFND remains undefined, leaving it to the variable determination of clinicians to decide which patients should undergo more stringent requirements</a:t>
            </a: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pPr>
              <a:defRPr/>
            </a:pPr>
            <a:fld id="{29E00668-6CE7-F147-AEC2-3C4670A1FCC8}" type="slidenum">
              <a:rPr lang="en-US" smtClean="0"/>
              <a:pPr>
                <a:defRPr/>
              </a:pPr>
              <a:t>19</a:t>
            </a:fld>
            <a:endParaRPr lang="en-US"/>
          </a:p>
        </p:txBody>
      </p:sp>
    </p:spTree>
    <p:extLst>
      <p:ext uri="{BB962C8B-B14F-4D97-AF65-F5344CB8AC3E}">
        <p14:creationId xmlns:p14="http://schemas.microsoft.com/office/powerpoint/2010/main" val="232999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research framework will be used to evaluate this project, including formative and process evaluations, as well as outcome and impact evaluations. Formative and process evaluations will inform development of the educational content and uptake of the course, including evaluation of increased access to </a:t>
            </a:r>
            <a:r>
              <a:rPr lang="en-US" sz="1200" kern="1200" dirty="0" err="1" smtClean="0">
                <a:solidFill>
                  <a:schemeClr val="tx1"/>
                </a:solidFill>
                <a:effectLst/>
                <a:latin typeface="+mn-lt"/>
                <a:ea typeface="+mn-ea"/>
                <a:cs typeface="+mn-cs"/>
              </a:rPr>
              <a:t>MAiD</a:t>
            </a:r>
            <a:r>
              <a:rPr lang="en-US" sz="1200" kern="1200" dirty="0" smtClean="0">
                <a:solidFill>
                  <a:schemeClr val="tx1"/>
                </a:solidFill>
                <a:effectLst/>
                <a:latin typeface="+mn-lt"/>
                <a:ea typeface="+mn-ea"/>
                <a:cs typeface="+mn-cs"/>
              </a:rPr>
              <a:t> training in rural and remote and Indigenous communities listed as an expected result in the Request for Proposal. Outcome evaluations will address the three other expected results, including the outcomes of increased confidence of </a:t>
            </a:r>
            <a:r>
              <a:rPr lang="en-US" sz="1200" kern="1200" dirty="0" err="1" smtClean="0">
                <a:solidFill>
                  <a:schemeClr val="tx1"/>
                </a:solidFill>
                <a:effectLst/>
                <a:latin typeface="+mn-lt"/>
                <a:ea typeface="+mn-ea"/>
                <a:cs typeface="+mn-cs"/>
              </a:rPr>
              <a:t>MAiD</a:t>
            </a:r>
            <a:r>
              <a:rPr lang="en-US" sz="1200" kern="1200" dirty="0" smtClean="0">
                <a:solidFill>
                  <a:schemeClr val="tx1"/>
                </a:solidFill>
                <a:effectLst/>
                <a:latin typeface="+mn-lt"/>
                <a:ea typeface="+mn-ea"/>
                <a:cs typeface="+mn-cs"/>
              </a:rPr>
              <a:t> assessment and delivery by health care professionals, greater consistency in application of the </a:t>
            </a:r>
            <a:r>
              <a:rPr lang="en-US" sz="1200" kern="1200" dirty="0" err="1" smtClean="0">
                <a:solidFill>
                  <a:schemeClr val="tx1"/>
                </a:solidFill>
                <a:effectLst/>
                <a:latin typeface="+mn-lt"/>
                <a:ea typeface="+mn-ea"/>
                <a:cs typeface="+mn-cs"/>
              </a:rPr>
              <a:t>MAiD</a:t>
            </a:r>
            <a:r>
              <a:rPr lang="en-US" sz="1200" kern="1200" dirty="0" smtClean="0">
                <a:solidFill>
                  <a:schemeClr val="tx1"/>
                </a:solidFill>
                <a:effectLst/>
                <a:latin typeface="+mn-lt"/>
                <a:ea typeface="+mn-ea"/>
                <a:cs typeface="+mn-cs"/>
              </a:rPr>
              <a:t> legislative framework, and increased numbers of </a:t>
            </a:r>
            <a:r>
              <a:rPr lang="en-US" sz="1200" kern="1200" dirty="0" err="1" smtClean="0">
                <a:solidFill>
                  <a:schemeClr val="tx1"/>
                </a:solidFill>
                <a:effectLst/>
                <a:latin typeface="+mn-lt"/>
                <a:ea typeface="+mn-ea"/>
                <a:cs typeface="+mn-cs"/>
              </a:rPr>
              <a:t>MAiD</a:t>
            </a:r>
            <a:r>
              <a:rPr lang="en-US" sz="1200" kern="1200" dirty="0" smtClean="0">
                <a:solidFill>
                  <a:schemeClr val="tx1"/>
                </a:solidFill>
                <a:effectLst/>
                <a:latin typeface="+mn-lt"/>
                <a:ea typeface="+mn-ea"/>
                <a:cs typeface="+mn-cs"/>
              </a:rPr>
              <a:t> practitioners. </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7754569-CC4C-41B2-AA6B-C0E537E8E192}" type="slidenum">
              <a:rPr lang="en-CA" smtClean="0">
                <a:solidFill>
                  <a:prstClr val="black"/>
                </a:solidFill>
                <a:latin typeface="Calibri"/>
              </a:rPr>
              <a:pPr/>
              <a:t>23</a:t>
            </a:fld>
            <a:endParaRPr lang="en-CA">
              <a:solidFill>
                <a:prstClr val="black"/>
              </a:solidFill>
              <a:latin typeface="Calibri"/>
            </a:endParaRPr>
          </a:p>
        </p:txBody>
      </p:sp>
    </p:spTree>
    <p:extLst>
      <p:ext uri="{BB962C8B-B14F-4D97-AF65-F5344CB8AC3E}">
        <p14:creationId xmlns:p14="http://schemas.microsoft.com/office/powerpoint/2010/main" val="237854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5e2e25ac4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5e2e25ac4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I have tons of personal conflicts</a:t>
            </a:r>
            <a:r>
              <a:rPr lang="en-US" baseline="0" dirty="0" smtClean="0"/>
              <a:t> about MAID. I would not say I am neutral on the topic of </a:t>
            </a:r>
            <a:r>
              <a:rPr lang="en-US" baseline="0" dirty="0" err="1" smtClean="0"/>
              <a:t>MAiD</a:t>
            </a:r>
            <a:r>
              <a:rPr lang="en-US" baseline="0" dirty="0" smtClean="0"/>
              <a:t> MD-SUMC, but my intent today is</a:t>
            </a:r>
            <a:r>
              <a:rPr lang="mr-IN" baseline="0" dirty="0" smtClean="0"/>
              <a:t>…</a:t>
            </a:r>
            <a:r>
              <a:rPr lang="en-CA" baseline="0" dirty="0" smtClean="0"/>
              <a:t>.I’m</a:t>
            </a:r>
            <a:r>
              <a:rPr lang="en-US" baseline="0" dirty="0" smtClean="0"/>
              <a:t> not going to detail or debate the controversy</a:t>
            </a:r>
            <a:r>
              <a:rPr lang="mr-IN" baseline="0" dirty="0" smtClean="0"/>
              <a:t>…</a:t>
            </a:r>
            <a:r>
              <a:rPr lang="en-CA" baseline="0" dirty="0" smtClean="0"/>
              <a:t>and here’s why</a:t>
            </a: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None/>
            </a:pPr>
            <a:r>
              <a:rPr lang="en-CA" sz="1100" b="0" i="0" u="none" strike="noStrike" cap="none" dirty="0" smtClean="0">
                <a:solidFill>
                  <a:srgbClr val="000000"/>
                </a:solidFill>
                <a:effectLst/>
                <a:latin typeface="Arial"/>
                <a:ea typeface="Arial"/>
                <a:cs typeface="Arial"/>
                <a:sym typeface="Arial"/>
              </a:rPr>
              <a:t>Time for debate over the</a:t>
            </a:r>
            <a:r>
              <a:rPr lang="en-CA" sz="1100" b="0" i="0" u="none" strike="noStrike" cap="none" baseline="0" dirty="0" smtClean="0">
                <a:solidFill>
                  <a:srgbClr val="000000"/>
                </a:solidFill>
                <a:effectLst/>
                <a:latin typeface="Arial"/>
                <a:ea typeface="Arial"/>
                <a:cs typeface="Arial"/>
                <a:sym typeface="Arial"/>
              </a:rPr>
              <a:t> </a:t>
            </a:r>
            <a:r>
              <a:rPr lang="en-CA" sz="1100" b="0" i="0" u="none" strike="noStrike" cap="none" dirty="0" smtClean="0">
                <a:solidFill>
                  <a:srgbClr val="000000"/>
                </a:solidFill>
                <a:effectLst/>
                <a:latin typeface="Arial"/>
                <a:ea typeface="Arial"/>
                <a:cs typeface="Arial"/>
                <a:sym typeface="Arial"/>
              </a:rPr>
              <a:t>fact of </a:t>
            </a:r>
            <a:r>
              <a:rPr lang="en-CA" sz="1100" b="0" i="0" u="none" strike="noStrike" cap="none" dirty="0" err="1" smtClean="0">
                <a:solidFill>
                  <a:srgbClr val="000000"/>
                </a:solidFill>
                <a:effectLst/>
                <a:latin typeface="Arial"/>
                <a:ea typeface="Arial"/>
                <a:cs typeface="Arial"/>
                <a:sym typeface="Arial"/>
              </a:rPr>
              <a:t>MAiD</a:t>
            </a:r>
            <a:r>
              <a:rPr lang="en-CA" sz="1100" b="0" i="0" u="none" strike="noStrike" cap="none" dirty="0" smtClean="0">
                <a:solidFill>
                  <a:srgbClr val="000000"/>
                </a:solidFill>
                <a:effectLst/>
                <a:latin typeface="Arial"/>
                <a:ea typeface="Arial"/>
                <a:cs typeface="Arial"/>
                <a:sym typeface="Arial"/>
              </a:rPr>
              <a:t> MD-SUMC is over, focus on the how</a:t>
            </a:r>
          </a:p>
          <a:p>
            <a:pPr lvl="1"/>
            <a:r>
              <a:rPr lang="en-CA" sz="1100" b="0" i="0" u="none" strike="noStrike" cap="none" dirty="0" smtClean="0">
                <a:solidFill>
                  <a:srgbClr val="000000"/>
                </a:solidFill>
                <a:effectLst/>
                <a:latin typeface="Arial"/>
                <a:ea typeface="Arial"/>
                <a:cs typeface="Arial"/>
                <a:sym typeface="Arial"/>
              </a:rPr>
              <a:t>Ensure access for eligible patients, protect vulnerable patients, respect clinician’s rights to conscientious objection</a:t>
            </a:r>
          </a:p>
          <a:p>
            <a:endParaRPr lang="en-US" dirty="0"/>
          </a:p>
        </p:txBody>
      </p:sp>
    </p:spTree>
    <p:extLst>
      <p:ext uri="{BB962C8B-B14F-4D97-AF65-F5344CB8AC3E}">
        <p14:creationId xmlns:p14="http://schemas.microsoft.com/office/powerpoint/2010/main" val="295171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f6914d701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5f6914d701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5f6914d701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5f6914d701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f6914d70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f6914d70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increasing</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Ethically, if they retain capacity, is it justifiable to</a:t>
            </a:r>
            <a:r>
              <a:rPr lang="en-US" baseline="0" dirty="0" smtClean="0"/>
              <a:t> exclude them from MAID?</a:t>
            </a:r>
          </a:p>
          <a:p>
            <a:pPr marL="0" indent="0">
              <a:buNone/>
            </a:pPr>
            <a:r>
              <a:rPr lang="en-US" baseline="0" dirty="0" smtClean="0"/>
              <a:t>Clinically, that’s a big if</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8C95B13-C499-DC40-A6A7-76345F7AD02F}" type="slidenum">
              <a:rPr lang="en-US" smtClean="0"/>
              <a:t>7</a:t>
            </a:fld>
            <a:endParaRPr lang="en-US"/>
          </a:p>
        </p:txBody>
      </p:sp>
    </p:spTree>
    <p:extLst>
      <p:ext uri="{BB962C8B-B14F-4D97-AF65-F5344CB8AC3E}">
        <p14:creationId xmlns:p14="http://schemas.microsoft.com/office/powerpoint/2010/main" val="1690272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5f6914d701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5f6914d701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Invalidated group, stigmatizing to </a:t>
            </a:r>
            <a:r>
              <a:rPr lang="en-CA" dirty="0" err="1" smtClean="0"/>
              <a:t>exceptionalize</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have a clear case of MD-SUMC because we haven’t seen any yet</a:t>
            </a:r>
            <a:endParaRPr lang="en-US" dirty="0"/>
          </a:p>
        </p:txBody>
      </p:sp>
    </p:spTree>
    <p:extLst>
      <p:ext uri="{BB962C8B-B14F-4D97-AF65-F5344CB8AC3E}">
        <p14:creationId xmlns:p14="http://schemas.microsoft.com/office/powerpoint/2010/main" val="3128712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BC842-E0CB-3343-AB4B-D1ECB4A95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D2CCD9-9A6D-3646-9183-58078567DC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DFD9E0-B3BD-F742-8130-55A8FA478070}"/>
              </a:ext>
            </a:extLst>
          </p:cNvPr>
          <p:cNvSpPr>
            <a:spLocks noGrp="1"/>
          </p:cNvSpPr>
          <p:nvPr>
            <p:ph type="dt" sz="half" idx="10"/>
          </p:nvPr>
        </p:nvSpPr>
        <p:spPr>
          <a:xfrm>
            <a:off x="628650" y="4767264"/>
            <a:ext cx="2057400" cy="273844"/>
          </a:xfrm>
          <a:prstGeom prst="rect">
            <a:avLst/>
          </a:prstGeom>
        </p:spPr>
        <p:txBody>
          <a:bodyPr lIns="68580" tIns="34290" rIns="68580" bIns="34290"/>
          <a:lstStyle/>
          <a:p>
            <a:fld id="{AC55A7F7-30FD-C846-947D-94ECE9EB4B12}" type="datetimeFigureOut">
              <a:rPr lang="en-US" smtClean="0"/>
              <a:t>22-11-10</a:t>
            </a:fld>
            <a:endParaRPr lang="en-US"/>
          </a:p>
        </p:txBody>
      </p:sp>
      <p:sp>
        <p:nvSpPr>
          <p:cNvPr id="5" name="Footer Placeholder 4">
            <a:extLst>
              <a:ext uri="{FF2B5EF4-FFF2-40B4-BE49-F238E27FC236}">
                <a16:creationId xmlns:a16="http://schemas.microsoft.com/office/drawing/2014/main" xmlns="" id="{84B888C3-16BA-C24E-B335-828196AA2FA3}"/>
              </a:ext>
            </a:extLst>
          </p:cNvPr>
          <p:cNvSpPr>
            <a:spLocks noGrp="1"/>
          </p:cNvSpPr>
          <p:nvPr>
            <p:ph type="ftr" sz="quarter" idx="11"/>
          </p:nvPr>
        </p:nvSpPr>
        <p:spPr>
          <a:xfrm>
            <a:off x="3028950" y="4767264"/>
            <a:ext cx="3086100" cy="273844"/>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xmlns="" id="{CBB358BF-0230-D74D-A93E-221B6FB3C889}"/>
              </a:ext>
            </a:extLst>
          </p:cNvPr>
          <p:cNvSpPr>
            <a:spLocks noGrp="1"/>
          </p:cNvSpPr>
          <p:nvPr>
            <p:ph type="sldNum" sz="quarter" idx="12"/>
          </p:nvPr>
        </p:nvSpPr>
        <p:spPr/>
        <p:txBody>
          <a:bodyPr/>
          <a:lstStyle/>
          <a:p>
            <a:fld id="{46EA70F0-8AC8-9741-8A1A-956ED4D54934}" type="slidenum">
              <a:rPr lang="en-US" smtClean="0"/>
              <a:t>‹#›</a:t>
            </a:fld>
            <a:endParaRPr lang="en-US"/>
          </a:p>
        </p:txBody>
      </p:sp>
    </p:spTree>
    <p:extLst>
      <p:ext uri="{BB962C8B-B14F-4D97-AF65-F5344CB8AC3E}">
        <p14:creationId xmlns:p14="http://schemas.microsoft.com/office/powerpoint/2010/main" val="3061204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205" indent="0" algn="ctr">
              <a:buNone/>
              <a:defRPr>
                <a:solidFill>
                  <a:schemeClr val="tx1">
                    <a:tint val="75000"/>
                  </a:schemeClr>
                </a:solidFill>
              </a:defRPr>
            </a:lvl2pPr>
            <a:lvl3pPr marL="816411" indent="0" algn="ctr">
              <a:buNone/>
              <a:defRPr>
                <a:solidFill>
                  <a:schemeClr val="tx1">
                    <a:tint val="75000"/>
                  </a:schemeClr>
                </a:solidFill>
              </a:defRPr>
            </a:lvl3pPr>
            <a:lvl4pPr marL="1224616" indent="0" algn="ctr">
              <a:buNone/>
              <a:defRPr>
                <a:solidFill>
                  <a:schemeClr val="tx1">
                    <a:tint val="75000"/>
                  </a:schemeClr>
                </a:solidFill>
              </a:defRPr>
            </a:lvl4pPr>
            <a:lvl5pPr marL="1632821" indent="0" algn="ctr">
              <a:buNone/>
              <a:defRPr>
                <a:solidFill>
                  <a:schemeClr val="tx1">
                    <a:tint val="75000"/>
                  </a:schemeClr>
                </a:solidFill>
              </a:defRPr>
            </a:lvl5pPr>
            <a:lvl6pPr marL="2041026" indent="0" algn="ctr">
              <a:buNone/>
              <a:defRPr>
                <a:solidFill>
                  <a:schemeClr val="tx1">
                    <a:tint val="75000"/>
                  </a:schemeClr>
                </a:solidFill>
              </a:defRPr>
            </a:lvl6pPr>
            <a:lvl7pPr marL="2449232" indent="0" algn="ctr">
              <a:buNone/>
              <a:defRPr>
                <a:solidFill>
                  <a:schemeClr val="tx1">
                    <a:tint val="75000"/>
                  </a:schemeClr>
                </a:solidFill>
              </a:defRPr>
            </a:lvl7pPr>
            <a:lvl8pPr marL="2857437" indent="0" algn="ctr">
              <a:buNone/>
              <a:defRPr>
                <a:solidFill>
                  <a:schemeClr val="tx1">
                    <a:tint val="75000"/>
                  </a:schemeClr>
                </a:solidFill>
              </a:defRPr>
            </a:lvl8pPr>
            <a:lvl9pPr marL="3265643"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81641" tIns="40821" rIns="81641" bIns="40821"/>
          <a:lstStyle/>
          <a:p>
            <a:fld id="{5C46C889-BCE4-F943-98B7-ECA06D717811}" type="datetimeFigureOut">
              <a:rPr lang="en-US" smtClean="0"/>
              <a:t>22-11-10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lIns="81641" tIns="40821" rIns="81641" bIns="40821"/>
          <a:lstStyle/>
          <a:p>
            <a:endParaRPr lang="en-US"/>
          </a:p>
        </p:txBody>
      </p:sp>
      <p:sp>
        <p:nvSpPr>
          <p:cNvPr id="6" name="Slide Number Placeholder 5"/>
          <p:cNvSpPr>
            <a:spLocks noGrp="1"/>
          </p:cNvSpPr>
          <p:nvPr>
            <p:ph type="sldNum" sz="quarter" idx="12"/>
          </p:nvPr>
        </p:nvSpPr>
        <p:spPr>
          <a:xfrm>
            <a:off x="4503938" y="4903503"/>
            <a:ext cx="131438" cy="142347"/>
          </a:xfrm>
        </p:spPr>
        <p:txBody>
          <a:bodyPr/>
          <a:lstStyle/>
          <a:p>
            <a:fld id="{9FA9CD30-D78C-AC4F-B87A-313C813E70F5}" type="slidenum">
              <a:rPr lang="en-US" smtClean="0"/>
              <a:t>‹#›</a:t>
            </a:fld>
            <a:endParaRPr lang="en-US"/>
          </a:p>
        </p:txBody>
      </p:sp>
    </p:spTree>
    <p:extLst>
      <p:ext uri="{BB962C8B-B14F-4D97-AF65-F5344CB8AC3E}">
        <p14:creationId xmlns:p14="http://schemas.microsoft.com/office/powerpoint/2010/main" val="119556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2314324"/>
            <a:ext cx="8240108"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742952"/>
            <a:ext cx="7989752" cy="112863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1871587"/>
            <a:ext cx="7989752" cy="44274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239A7ED-B5C9-4FEF-A503-6CB2B244D258}" type="datetimeFigureOut">
              <a:rPr lang="en-US" smtClean="0">
                <a:solidFill>
                  <a:srgbClr val="1A3260">
                    <a:lumMod val="75000"/>
                    <a:lumOff val="25000"/>
                  </a:srgbClr>
                </a:solidFill>
                <a:latin typeface="Gill Sans MT"/>
              </a:rPr>
              <a:pPr/>
              <a:t>22-11-10</a:t>
            </a:fld>
            <a:endParaRPr lang="en-US" dirty="0">
              <a:solidFill>
                <a:srgbClr val="1A3260">
                  <a:lumMod val="75000"/>
                  <a:lumOff val="25000"/>
                </a:srgbClr>
              </a:solidFill>
              <a:latin typeface="Gill Sans MT"/>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latin typeface="Gill Sans MT"/>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7754025-C7CE-47AB-8022-B5080D196102}" type="slidenum">
              <a:rPr lang="en-US" smtClean="0">
                <a:solidFill>
                  <a:srgbClr val="1A3260">
                    <a:lumMod val="75000"/>
                    <a:lumOff val="25000"/>
                  </a:srgbClr>
                </a:solidFill>
                <a:latin typeface="Gill Sans MT"/>
              </a:rPr>
              <a:pPr/>
              <a:t>‹#›</a:t>
            </a:fld>
            <a:endParaRPr lang="en-US" dirty="0">
              <a:solidFill>
                <a:srgbClr val="1A3260">
                  <a:lumMod val="75000"/>
                  <a:lumOff val="25000"/>
                </a:srgbClr>
              </a:solidFill>
              <a:latin typeface="Gill Sans MT"/>
            </a:endParaRPr>
          </a:p>
        </p:txBody>
      </p:sp>
    </p:spTree>
    <p:extLst>
      <p:ext uri="{BB962C8B-B14F-4D97-AF65-F5344CB8AC3E}">
        <p14:creationId xmlns:p14="http://schemas.microsoft.com/office/powerpoint/2010/main" val="399811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101"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1671004"/>
            <a:ext cx="7989752" cy="272309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5" name="Footer Placeholder 4"/>
          <p:cNvSpPr>
            <a:spLocks noGrp="1"/>
          </p:cNvSpPr>
          <p:nvPr>
            <p:ph type="ftr" sz="quarter" idx="11"/>
          </p:nvPr>
        </p:nvSpPr>
        <p:spPr/>
        <p:txBody>
          <a:bodyPr/>
          <a:lstStyle/>
          <a:p>
            <a:endParaRPr lang="en-US" dirty="0">
              <a:solidFill>
                <a:srgbClr val="4590B8"/>
              </a:solidFill>
              <a:latin typeface="Gill Sans MT"/>
            </a:endParaRPr>
          </a:p>
        </p:txBody>
      </p:sp>
      <p:sp>
        <p:nvSpPr>
          <p:cNvPr id="6" name="Slide Number Placeholder 5"/>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1450375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55" y="3856480"/>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02" y="2277431"/>
            <a:ext cx="7989751" cy="1128633"/>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202" y="3406064"/>
            <a:ext cx="7989751" cy="450417"/>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239A7ED-B5C9-4FEF-A503-6CB2B244D258}" type="datetimeFigureOut">
              <a:rPr lang="en-US" smtClean="0">
                <a:solidFill>
                  <a:srgbClr val="1A3260">
                    <a:lumMod val="75000"/>
                    <a:lumOff val="25000"/>
                  </a:srgbClr>
                </a:solidFill>
                <a:latin typeface="Gill Sans MT"/>
              </a:rPr>
              <a:pPr/>
              <a:t>22-11-10</a:t>
            </a:fld>
            <a:endParaRPr lang="en-US" dirty="0">
              <a:solidFill>
                <a:srgbClr val="1A3260">
                  <a:lumMod val="75000"/>
                  <a:lumOff val="25000"/>
                </a:srgbClr>
              </a:solidFill>
              <a:latin typeface="Gill Sans MT"/>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latin typeface="Gill Sans MT"/>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7754025-C7CE-47AB-8022-B5080D196102}" type="slidenum">
              <a:rPr lang="en-US" smtClean="0">
                <a:solidFill>
                  <a:srgbClr val="1A3260">
                    <a:lumMod val="75000"/>
                    <a:lumOff val="25000"/>
                  </a:srgbClr>
                </a:solidFill>
                <a:latin typeface="Gill Sans MT"/>
              </a:rPr>
              <a:pPr/>
              <a:t>‹#›</a:t>
            </a:fld>
            <a:endParaRPr lang="en-US" dirty="0">
              <a:solidFill>
                <a:srgbClr val="1A3260">
                  <a:lumMod val="75000"/>
                  <a:lumOff val="25000"/>
                </a:srgbClr>
              </a:solidFill>
              <a:latin typeface="Gill Sans MT"/>
            </a:endParaRPr>
          </a:p>
        </p:txBody>
      </p:sp>
    </p:spTree>
    <p:extLst>
      <p:ext uri="{BB962C8B-B14F-4D97-AF65-F5344CB8AC3E}">
        <p14:creationId xmlns:p14="http://schemas.microsoft.com/office/powerpoint/2010/main" val="90791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101"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5" y="1671006"/>
            <a:ext cx="3899527" cy="2724785"/>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1671007"/>
            <a:ext cx="3907662" cy="2724785"/>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6" name="Footer Placeholder 5"/>
          <p:cNvSpPr>
            <a:spLocks noGrp="1"/>
          </p:cNvSpPr>
          <p:nvPr>
            <p:ph type="ftr" sz="quarter" idx="11"/>
          </p:nvPr>
        </p:nvSpPr>
        <p:spPr/>
        <p:txBody>
          <a:bodyPr/>
          <a:lstStyle/>
          <a:p>
            <a:endParaRPr lang="en-US" dirty="0">
              <a:solidFill>
                <a:srgbClr val="4590B8"/>
              </a:solidFill>
              <a:latin typeface="Gill Sans MT"/>
            </a:endParaRPr>
          </a:p>
        </p:txBody>
      </p:sp>
      <p:sp>
        <p:nvSpPr>
          <p:cNvPr id="7" name="Slide Number Placeholder 6"/>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2688602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101"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1671006"/>
            <a:ext cx="3593500" cy="432197"/>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5" y="2194543"/>
            <a:ext cx="3899527" cy="220124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9" y="1671006"/>
            <a:ext cx="3601635" cy="432197"/>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194543"/>
            <a:ext cx="3907662" cy="220124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8" name="Footer Placeholder 7"/>
          <p:cNvSpPr>
            <a:spLocks noGrp="1"/>
          </p:cNvSpPr>
          <p:nvPr>
            <p:ph type="ftr" sz="quarter" idx="11"/>
          </p:nvPr>
        </p:nvSpPr>
        <p:spPr/>
        <p:txBody>
          <a:bodyPr/>
          <a:lstStyle/>
          <a:p>
            <a:endParaRPr lang="en-US" dirty="0">
              <a:solidFill>
                <a:srgbClr val="4590B8"/>
              </a:solidFill>
              <a:latin typeface="Gill Sans MT"/>
            </a:endParaRPr>
          </a:p>
        </p:txBody>
      </p:sp>
      <p:sp>
        <p:nvSpPr>
          <p:cNvPr id="9" name="Slide Number Placeholder 8"/>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4276621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101"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4" name="Footer Placeholder 3"/>
          <p:cNvSpPr>
            <a:spLocks noGrp="1"/>
          </p:cNvSpPr>
          <p:nvPr>
            <p:ph type="ftr" sz="quarter" idx="11"/>
          </p:nvPr>
        </p:nvSpPr>
        <p:spPr/>
        <p:txBody>
          <a:bodyPr/>
          <a:lstStyle/>
          <a:p>
            <a:endParaRPr lang="en-US" dirty="0">
              <a:solidFill>
                <a:srgbClr val="4590B8"/>
              </a:solidFill>
              <a:latin typeface="Gill Sans MT"/>
            </a:endParaRPr>
          </a:p>
        </p:txBody>
      </p:sp>
      <p:sp>
        <p:nvSpPr>
          <p:cNvPr id="5" name="Slide Number Placeholder 4"/>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1429766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3" name="Footer Placeholder 2"/>
          <p:cNvSpPr>
            <a:spLocks noGrp="1"/>
          </p:cNvSpPr>
          <p:nvPr>
            <p:ph type="ftr" sz="quarter" idx="11"/>
          </p:nvPr>
        </p:nvSpPr>
        <p:spPr/>
        <p:txBody>
          <a:bodyPr/>
          <a:lstStyle/>
          <a:p>
            <a:endParaRPr lang="en-US" dirty="0">
              <a:solidFill>
                <a:srgbClr val="4590B8"/>
              </a:solidFill>
              <a:latin typeface="Gill Sans MT"/>
            </a:endParaRPr>
          </a:p>
        </p:txBody>
      </p:sp>
      <p:sp>
        <p:nvSpPr>
          <p:cNvPr id="4" name="Slide Number Placeholder 3"/>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2243805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55" y="3856484"/>
            <a:ext cx="8238707"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61" y="3946723"/>
            <a:ext cx="3536625" cy="517136"/>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450900"/>
            <a:ext cx="8240400" cy="31536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25" y="3946723"/>
            <a:ext cx="4265327" cy="517136"/>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239A7ED-B5C9-4FEF-A503-6CB2B244D258}" type="datetimeFigureOut">
              <a:rPr lang="en-US" smtClean="0">
                <a:solidFill>
                  <a:srgbClr val="1A3260">
                    <a:lumMod val="75000"/>
                    <a:lumOff val="25000"/>
                  </a:srgbClr>
                </a:solidFill>
                <a:latin typeface="Gill Sans MT"/>
              </a:rPr>
              <a:pPr/>
              <a:t>22-11-10</a:t>
            </a:fld>
            <a:endParaRPr lang="en-US" dirty="0">
              <a:solidFill>
                <a:srgbClr val="1A3260">
                  <a:lumMod val="75000"/>
                  <a:lumOff val="25000"/>
                </a:srgbClr>
              </a:solidFill>
              <a:latin typeface="Gill Sans MT"/>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latin typeface="Gill Sans MT"/>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7754025-C7CE-47AB-8022-B5080D196102}" type="slidenum">
              <a:rPr lang="en-US" smtClean="0">
                <a:solidFill>
                  <a:srgbClr val="1A3260">
                    <a:lumMod val="75000"/>
                    <a:lumOff val="25000"/>
                  </a:srgbClr>
                </a:solidFill>
                <a:latin typeface="Gill Sans MT"/>
              </a:rPr>
              <a:pPr/>
              <a:t>‹#›</a:t>
            </a:fld>
            <a:endParaRPr lang="en-US" dirty="0">
              <a:solidFill>
                <a:srgbClr val="1A3260">
                  <a:lumMod val="75000"/>
                  <a:lumOff val="25000"/>
                </a:srgbClr>
              </a:solidFill>
              <a:latin typeface="Gill Sans MT"/>
            </a:endParaRPr>
          </a:p>
        </p:txBody>
      </p:sp>
    </p:spTree>
    <p:extLst>
      <p:ext uri="{BB962C8B-B14F-4D97-AF65-F5344CB8AC3E}">
        <p14:creationId xmlns:p14="http://schemas.microsoft.com/office/powerpoint/2010/main" val="2955212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3520042"/>
            <a:ext cx="7989752" cy="425054"/>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449795"/>
            <a:ext cx="8238706" cy="266793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581192" y="3945099"/>
            <a:ext cx="7989752" cy="449003"/>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6" name="Footer Placeholder 5"/>
          <p:cNvSpPr>
            <a:spLocks noGrp="1"/>
          </p:cNvSpPr>
          <p:nvPr>
            <p:ph type="ftr" sz="quarter" idx="11"/>
          </p:nvPr>
        </p:nvSpPr>
        <p:spPr/>
        <p:txBody>
          <a:bodyPr/>
          <a:lstStyle/>
          <a:p>
            <a:endParaRPr lang="en-US" dirty="0">
              <a:solidFill>
                <a:srgbClr val="4590B8"/>
              </a:solidFill>
              <a:latin typeface="Gill Sans MT"/>
            </a:endParaRPr>
          </a:p>
        </p:txBody>
      </p:sp>
      <p:sp>
        <p:nvSpPr>
          <p:cNvPr id="7" name="Slide Number Placeholder 6"/>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2457527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101"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5" name="Footer Placeholder 4"/>
          <p:cNvSpPr>
            <a:spLocks noGrp="1"/>
          </p:cNvSpPr>
          <p:nvPr>
            <p:ph type="ftr" sz="quarter" idx="11"/>
          </p:nvPr>
        </p:nvSpPr>
        <p:spPr/>
        <p:txBody>
          <a:bodyPr/>
          <a:lstStyle/>
          <a:p>
            <a:endParaRPr lang="en-US" dirty="0">
              <a:solidFill>
                <a:srgbClr val="4590B8"/>
              </a:solidFill>
              <a:latin typeface="Gill Sans MT"/>
            </a:endParaRPr>
          </a:p>
        </p:txBody>
      </p:sp>
      <p:sp>
        <p:nvSpPr>
          <p:cNvPr id="6" name="Slide Number Placeholder 5"/>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3077022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9" y="449798"/>
            <a:ext cx="2057399"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9" y="506798"/>
            <a:ext cx="1503123" cy="388730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201" y="506798"/>
            <a:ext cx="5922209" cy="388730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4467102"/>
            <a:ext cx="947672" cy="273844"/>
          </a:xfrm>
        </p:spPr>
        <p:txBody>
          <a:bodyPr/>
          <a:lstStyle>
            <a:lvl1pPr>
              <a:defRPr>
                <a:solidFill>
                  <a:schemeClr val="accent1">
                    <a:lumMod val="75000"/>
                    <a:lumOff val="25000"/>
                  </a:schemeClr>
                </a:solidFill>
              </a:defRPr>
            </a:lvl1pPr>
          </a:lstStyle>
          <a:p>
            <a:fld id="{5239A7ED-B5C9-4FEF-A503-6CB2B244D258}" type="datetimeFigureOut">
              <a:rPr lang="en-US" smtClean="0">
                <a:solidFill>
                  <a:srgbClr val="1A3260">
                    <a:lumMod val="75000"/>
                    <a:lumOff val="25000"/>
                  </a:srgbClr>
                </a:solidFill>
                <a:latin typeface="Gill Sans MT"/>
              </a:rPr>
              <a:pPr/>
              <a:t>22-11-10</a:t>
            </a:fld>
            <a:endParaRPr lang="en-US" dirty="0">
              <a:solidFill>
                <a:srgbClr val="1A3260">
                  <a:lumMod val="75000"/>
                  <a:lumOff val="25000"/>
                </a:srgbClr>
              </a:solidFill>
              <a:latin typeface="Gill Sans MT"/>
            </a:endParaRPr>
          </a:p>
        </p:txBody>
      </p:sp>
      <p:sp>
        <p:nvSpPr>
          <p:cNvPr id="5" name="Footer Placeholder 4"/>
          <p:cNvSpPr>
            <a:spLocks noGrp="1"/>
          </p:cNvSpPr>
          <p:nvPr>
            <p:ph type="ftr" sz="quarter" idx="11"/>
          </p:nvPr>
        </p:nvSpPr>
        <p:spPr>
          <a:xfrm>
            <a:off x="581201" y="4463859"/>
            <a:ext cx="5922209" cy="273844"/>
          </a:xfrm>
        </p:spPr>
        <p:txBody>
          <a:bodyPr/>
          <a:lstStyle/>
          <a:p>
            <a:endParaRPr lang="en-US" dirty="0">
              <a:solidFill>
                <a:srgbClr val="4590B8"/>
              </a:solidFill>
              <a:latin typeface="Gill Sans MT"/>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7754025-C7CE-47AB-8022-B5080D196102}" type="slidenum">
              <a:rPr lang="en-US" smtClean="0">
                <a:solidFill>
                  <a:srgbClr val="1A3260">
                    <a:lumMod val="75000"/>
                    <a:lumOff val="25000"/>
                  </a:srgbClr>
                </a:solidFill>
                <a:latin typeface="Gill Sans MT"/>
              </a:rPr>
              <a:pPr/>
              <a:t>‹#›</a:t>
            </a:fld>
            <a:endParaRPr lang="en-US" dirty="0">
              <a:solidFill>
                <a:srgbClr val="1A3260">
                  <a:lumMod val="75000"/>
                  <a:lumOff val="25000"/>
                </a:srgbClr>
              </a:solidFill>
              <a:latin typeface="Gill Sans MT"/>
            </a:endParaRPr>
          </a:p>
        </p:txBody>
      </p:sp>
    </p:spTree>
    <p:extLst>
      <p:ext uri="{BB962C8B-B14F-4D97-AF65-F5344CB8AC3E}">
        <p14:creationId xmlns:p14="http://schemas.microsoft.com/office/powerpoint/2010/main" val="2132802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95272" y="171450"/>
            <a:ext cx="8015287"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00150"/>
            <a:ext cx="3886200" cy="331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00150"/>
            <a:ext cx="3886200" cy="3314700"/>
          </a:xfrm>
        </p:spPr>
        <p:txBody>
          <a:bodyPr rtlCol="0">
            <a:normAutofit/>
          </a:bodyPr>
          <a:lstStyle/>
          <a:p>
            <a:pPr lvl="0"/>
            <a:r>
              <a:rPr lang="en-US" noProof="0" dirty="0" smtClean="0"/>
              <a:t>Click icon to add clip art</a:t>
            </a:r>
          </a:p>
        </p:txBody>
      </p:sp>
      <p:sp>
        <p:nvSpPr>
          <p:cNvPr id="5" name="Date Placeholder 13"/>
          <p:cNvSpPr>
            <a:spLocks noGrp="1"/>
          </p:cNvSpPr>
          <p:nvPr>
            <p:ph type="dt" sz="half" idx="10"/>
          </p:nvPr>
        </p:nvSpPr>
        <p:spPr/>
        <p:txBody>
          <a:bodyPr/>
          <a:lstStyle>
            <a:lvl1pPr>
              <a:defRPr/>
            </a:lvl1pPr>
          </a:lstStyle>
          <a:p>
            <a:pPr>
              <a:defRPr/>
            </a:pPr>
            <a:endParaRPr lang="en-US" dirty="0">
              <a:solidFill>
                <a:srgbClr val="4590B8"/>
              </a:solidFill>
              <a:latin typeface="Gill Sans MT"/>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srgbClr val="4590B8"/>
              </a:solidFill>
              <a:latin typeface="Gill Sans MT"/>
            </a:endParaRPr>
          </a:p>
        </p:txBody>
      </p:sp>
      <p:sp>
        <p:nvSpPr>
          <p:cNvPr id="7" name="Slide Number Placeholder 22"/>
          <p:cNvSpPr>
            <a:spLocks noGrp="1"/>
          </p:cNvSpPr>
          <p:nvPr>
            <p:ph type="sldNum" sz="quarter" idx="12"/>
          </p:nvPr>
        </p:nvSpPr>
        <p:spPr/>
        <p:txBody>
          <a:bodyPr/>
          <a:lstStyle>
            <a:lvl1pPr>
              <a:defRPr/>
            </a:lvl1pPr>
          </a:lstStyle>
          <a:p>
            <a:pPr>
              <a:defRPr/>
            </a:pPr>
            <a:fld id="{DEE5A986-BA7A-4F68-92FA-F2E8EE01CD62}" type="slidenum">
              <a:rPr lang="en-US">
                <a:solidFill>
                  <a:srgbClr val="4590B8"/>
                </a:solidFill>
                <a:latin typeface="Gill Sans MT"/>
              </a:rPr>
              <a:pPr>
                <a:defRPr/>
              </a:pPr>
              <a:t>‹#›</a:t>
            </a:fld>
            <a:endParaRPr lang="en-US" dirty="0">
              <a:solidFill>
                <a:srgbClr val="4590B8"/>
              </a:solidFill>
              <a:latin typeface="Gill Sans MT"/>
            </a:endParaRPr>
          </a:p>
        </p:txBody>
      </p:sp>
    </p:spTree>
    <p:extLst>
      <p:ext uri="{BB962C8B-B14F-4D97-AF65-F5344CB8AC3E}">
        <p14:creationId xmlns:p14="http://schemas.microsoft.com/office/powerpoint/2010/main" val="164663624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4"/>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0"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1313848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4"/>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0"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3260053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4"/>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0"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4243305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7"/>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1"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1479416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7"/>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1"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263172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7"/>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1"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2007273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7"/>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1"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2472746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7"/>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1"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1042795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7"/>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61"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2581957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2314324"/>
            <a:ext cx="8240108"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742950"/>
            <a:ext cx="7989752" cy="112863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1871583"/>
            <a:ext cx="7989752" cy="44274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239A7ED-B5C9-4FEF-A503-6CB2B244D258}" type="datetimeFigureOut">
              <a:rPr lang="en-US" smtClean="0">
                <a:solidFill>
                  <a:srgbClr val="1A3260">
                    <a:lumMod val="75000"/>
                    <a:lumOff val="25000"/>
                  </a:srgbClr>
                </a:solidFill>
                <a:latin typeface="Gill Sans MT"/>
              </a:rPr>
              <a:pPr/>
              <a:t>22-11-10</a:t>
            </a:fld>
            <a:endParaRPr lang="en-US" dirty="0">
              <a:solidFill>
                <a:srgbClr val="1A3260">
                  <a:lumMod val="75000"/>
                  <a:lumOff val="25000"/>
                </a:srgbClr>
              </a:solidFill>
              <a:latin typeface="Gill Sans MT"/>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latin typeface="Gill Sans MT"/>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7754025-C7CE-47AB-8022-B5080D196102}" type="slidenum">
              <a:rPr lang="en-US" smtClean="0">
                <a:solidFill>
                  <a:srgbClr val="1A3260">
                    <a:lumMod val="75000"/>
                    <a:lumOff val="25000"/>
                  </a:srgbClr>
                </a:solidFill>
                <a:latin typeface="Gill Sans MT"/>
              </a:rPr>
              <a:pPr/>
              <a:t>‹#›</a:t>
            </a:fld>
            <a:endParaRPr lang="en-US" dirty="0">
              <a:solidFill>
                <a:srgbClr val="1A3260">
                  <a:lumMod val="75000"/>
                  <a:lumOff val="25000"/>
                </a:srgbClr>
              </a:solidFill>
              <a:latin typeface="Gill Sans MT"/>
            </a:endParaRPr>
          </a:p>
        </p:txBody>
      </p:sp>
    </p:spTree>
    <p:extLst>
      <p:ext uri="{BB962C8B-B14F-4D97-AF65-F5344CB8AC3E}">
        <p14:creationId xmlns:p14="http://schemas.microsoft.com/office/powerpoint/2010/main" val="265677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1671003"/>
            <a:ext cx="7989752" cy="272309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5" name="Footer Placeholder 4"/>
          <p:cNvSpPr>
            <a:spLocks noGrp="1"/>
          </p:cNvSpPr>
          <p:nvPr>
            <p:ph type="ftr" sz="quarter" idx="11"/>
          </p:nvPr>
        </p:nvSpPr>
        <p:spPr/>
        <p:txBody>
          <a:bodyPr/>
          <a:lstStyle/>
          <a:p>
            <a:endParaRPr lang="en-US" dirty="0">
              <a:solidFill>
                <a:srgbClr val="4590B8"/>
              </a:solidFill>
              <a:latin typeface="Gill Sans MT"/>
            </a:endParaRPr>
          </a:p>
        </p:txBody>
      </p:sp>
      <p:sp>
        <p:nvSpPr>
          <p:cNvPr id="6" name="Slide Number Placeholder 5"/>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3145376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7" y="3856480"/>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2277430"/>
            <a:ext cx="7989751" cy="1128633"/>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4" y="3406063"/>
            <a:ext cx="7989751" cy="450417"/>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239A7ED-B5C9-4FEF-A503-6CB2B244D258}" type="datetimeFigureOut">
              <a:rPr lang="en-US" smtClean="0">
                <a:solidFill>
                  <a:srgbClr val="1A3260">
                    <a:lumMod val="75000"/>
                    <a:lumOff val="25000"/>
                  </a:srgbClr>
                </a:solidFill>
                <a:latin typeface="Gill Sans MT"/>
              </a:rPr>
              <a:pPr/>
              <a:t>22-11-10</a:t>
            </a:fld>
            <a:endParaRPr lang="en-US" dirty="0">
              <a:solidFill>
                <a:srgbClr val="1A3260">
                  <a:lumMod val="75000"/>
                  <a:lumOff val="25000"/>
                </a:srgbClr>
              </a:solidFill>
              <a:latin typeface="Gill Sans MT"/>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latin typeface="Gill Sans MT"/>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7754025-C7CE-47AB-8022-B5080D196102}" type="slidenum">
              <a:rPr lang="en-US" smtClean="0">
                <a:solidFill>
                  <a:srgbClr val="1A3260">
                    <a:lumMod val="75000"/>
                    <a:lumOff val="25000"/>
                  </a:srgbClr>
                </a:solidFill>
                <a:latin typeface="Gill Sans MT"/>
              </a:rPr>
              <a:pPr/>
              <a:t>‹#›</a:t>
            </a:fld>
            <a:endParaRPr lang="en-US" dirty="0">
              <a:solidFill>
                <a:srgbClr val="1A3260">
                  <a:lumMod val="75000"/>
                  <a:lumOff val="25000"/>
                </a:srgbClr>
              </a:solidFill>
              <a:latin typeface="Gill Sans MT"/>
            </a:endParaRPr>
          </a:p>
        </p:txBody>
      </p:sp>
    </p:spTree>
    <p:extLst>
      <p:ext uri="{BB962C8B-B14F-4D97-AF65-F5344CB8AC3E}">
        <p14:creationId xmlns:p14="http://schemas.microsoft.com/office/powerpoint/2010/main" val="1824818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1671002"/>
            <a:ext cx="3899527" cy="2724785"/>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1671003"/>
            <a:ext cx="3907662" cy="2724785"/>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6" name="Footer Placeholder 5"/>
          <p:cNvSpPr>
            <a:spLocks noGrp="1"/>
          </p:cNvSpPr>
          <p:nvPr>
            <p:ph type="ftr" sz="quarter" idx="11"/>
          </p:nvPr>
        </p:nvSpPr>
        <p:spPr/>
        <p:txBody>
          <a:bodyPr/>
          <a:lstStyle/>
          <a:p>
            <a:endParaRPr lang="en-US" dirty="0">
              <a:solidFill>
                <a:srgbClr val="4590B8"/>
              </a:solidFill>
              <a:latin typeface="Gill Sans MT"/>
            </a:endParaRPr>
          </a:p>
        </p:txBody>
      </p:sp>
      <p:sp>
        <p:nvSpPr>
          <p:cNvPr id="7" name="Slide Number Placeholder 6"/>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369777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1671002"/>
            <a:ext cx="3593500" cy="432197"/>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3" y="2194539"/>
            <a:ext cx="3899527" cy="220124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9" y="1671002"/>
            <a:ext cx="3601635" cy="432197"/>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194539"/>
            <a:ext cx="3907662" cy="220124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8" name="Footer Placeholder 7"/>
          <p:cNvSpPr>
            <a:spLocks noGrp="1"/>
          </p:cNvSpPr>
          <p:nvPr>
            <p:ph type="ftr" sz="quarter" idx="11"/>
          </p:nvPr>
        </p:nvSpPr>
        <p:spPr/>
        <p:txBody>
          <a:bodyPr/>
          <a:lstStyle/>
          <a:p>
            <a:endParaRPr lang="en-US" dirty="0">
              <a:solidFill>
                <a:srgbClr val="4590B8"/>
              </a:solidFill>
              <a:latin typeface="Gill Sans MT"/>
            </a:endParaRPr>
          </a:p>
        </p:txBody>
      </p:sp>
      <p:sp>
        <p:nvSpPr>
          <p:cNvPr id="9" name="Slide Number Placeholder 8"/>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3400268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4" name="Footer Placeholder 3"/>
          <p:cNvSpPr>
            <a:spLocks noGrp="1"/>
          </p:cNvSpPr>
          <p:nvPr>
            <p:ph type="ftr" sz="quarter" idx="11"/>
          </p:nvPr>
        </p:nvSpPr>
        <p:spPr/>
        <p:txBody>
          <a:bodyPr/>
          <a:lstStyle/>
          <a:p>
            <a:endParaRPr lang="en-US" dirty="0">
              <a:solidFill>
                <a:srgbClr val="4590B8"/>
              </a:solidFill>
              <a:latin typeface="Gill Sans MT"/>
            </a:endParaRPr>
          </a:p>
        </p:txBody>
      </p:sp>
      <p:sp>
        <p:nvSpPr>
          <p:cNvPr id="5" name="Slide Number Placeholder 4"/>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47275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3" name="Footer Placeholder 2"/>
          <p:cNvSpPr>
            <a:spLocks noGrp="1"/>
          </p:cNvSpPr>
          <p:nvPr>
            <p:ph type="ftr" sz="quarter" idx="11"/>
          </p:nvPr>
        </p:nvSpPr>
        <p:spPr/>
        <p:txBody>
          <a:bodyPr/>
          <a:lstStyle/>
          <a:p>
            <a:endParaRPr lang="en-US" dirty="0">
              <a:solidFill>
                <a:srgbClr val="4590B8"/>
              </a:solidFill>
              <a:latin typeface="Gill Sans MT"/>
            </a:endParaRPr>
          </a:p>
        </p:txBody>
      </p:sp>
      <p:sp>
        <p:nvSpPr>
          <p:cNvPr id="4" name="Slide Number Placeholder 3"/>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506171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7" y="3856480"/>
            <a:ext cx="8238707"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3" y="3946722"/>
            <a:ext cx="3536625" cy="517136"/>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450900"/>
            <a:ext cx="8240400" cy="31536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8" y="3946722"/>
            <a:ext cx="4265327" cy="517136"/>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239A7ED-B5C9-4FEF-A503-6CB2B244D258}" type="datetimeFigureOut">
              <a:rPr lang="en-US" smtClean="0">
                <a:solidFill>
                  <a:srgbClr val="1A3260">
                    <a:lumMod val="75000"/>
                    <a:lumOff val="25000"/>
                  </a:srgbClr>
                </a:solidFill>
                <a:latin typeface="Gill Sans MT"/>
              </a:rPr>
              <a:pPr/>
              <a:t>22-11-10</a:t>
            </a:fld>
            <a:endParaRPr lang="en-US" dirty="0">
              <a:solidFill>
                <a:srgbClr val="1A3260">
                  <a:lumMod val="75000"/>
                  <a:lumOff val="25000"/>
                </a:srgbClr>
              </a:solidFill>
              <a:latin typeface="Gill Sans MT"/>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latin typeface="Gill Sans MT"/>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7754025-C7CE-47AB-8022-B5080D196102}" type="slidenum">
              <a:rPr lang="en-US" smtClean="0">
                <a:solidFill>
                  <a:srgbClr val="1A3260">
                    <a:lumMod val="75000"/>
                    <a:lumOff val="25000"/>
                  </a:srgbClr>
                </a:solidFill>
                <a:latin typeface="Gill Sans MT"/>
              </a:rPr>
              <a:pPr/>
              <a:t>‹#›</a:t>
            </a:fld>
            <a:endParaRPr lang="en-US" dirty="0">
              <a:solidFill>
                <a:srgbClr val="1A3260">
                  <a:lumMod val="75000"/>
                  <a:lumOff val="25000"/>
                </a:srgbClr>
              </a:solidFill>
              <a:latin typeface="Gill Sans MT"/>
            </a:endParaRPr>
          </a:p>
        </p:txBody>
      </p:sp>
    </p:spTree>
    <p:extLst>
      <p:ext uri="{BB962C8B-B14F-4D97-AF65-F5344CB8AC3E}">
        <p14:creationId xmlns:p14="http://schemas.microsoft.com/office/powerpoint/2010/main" val="2892421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3520042"/>
            <a:ext cx="7989752" cy="425054"/>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449794"/>
            <a:ext cx="8238706" cy="266793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581192" y="3945095"/>
            <a:ext cx="7989752" cy="449003"/>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6" name="Footer Placeholder 5"/>
          <p:cNvSpPr>
            <a:spLocks noGrp="1"/>
          </p:cNvSpPr>
          <p:nvPr>
            <p:ph type="ftr" sz="quarter" idx="11"/>
          </p:nvPr>
        </p:nvSpPr>
        <p:spPr/>
        <p:txBody>
          <a:bodyPr/>
          <a:lstStyle/>
          <a:p>
            <a:endParaRPr lang="en-US" dirty="0">
              <a:solidFill>
                <a:srgbClr val="4590B8"/>
              </a:solidFill>
              <a:latin typeface="Gill Sans MT"/>
            </a:endParaRPr>
          </a:p>
        </p:txBody>
      </p:sp>
      <p:sp>
        <p:nvSpPr>
          <p:cNvPr id="7" name="Slide Number Placeholder 6"/>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141828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39A7ED-B5C9-4FEF-A503-6CB2B244D258}" type="datetimeFigureOut">
              <a:rPr lang="en-US" smtClean="0">
                <a:solidFill>
                  <a:srgbClr val="4590B8"/>
                </a:solidFill>
                <a:latin typeface="Gill Sans MT"/>
              </a:rPr>
              <a:pPr/>
              <a:t>22-11-10</a:t>
            </a:fld>
            <a:endParaRPr lang="en-US" dirty="0">
              <a:solidFill>
                <a:srgbClr val="4590B8"/>
              </a:solidFill>
              <a:latin typeface="Gill Sans MT"/>
            </a:endParaRPr>
          </a:p>
        </p:txBody>
      </p:sp>
      <p:sp>
        <p:nvSpPr>
          <p:cNvPr id="5" name="Footer Placeholder 4"/>
          <p:cNvSpPr>
            <a:spLocks noGrp="1"/>
          </p:cNvSpPr>
          <p:nvPr>
            <p:ph type="ftr" sz="quarter" idx="11"/>
          </p:nvPr>
        </p:nvSpPr>
        <p:spPr/>
        <p:txBody>
          <a:bodyPr/>
          <a:lstStyle/>
          <a:p>
            <a:endParaRPr lang="en-US" dirty="0">
              <a:solidFill>
                <a:srgbClr val="4590B8"/>
              </a:solidFill>
              <a:latin typeface="Gill Sans MT"/>
            </a:endParaRPr>
          </a:p>
        </p:txBody>
      </p:sp>
      <p:sp>
        <p:nvSpPr>
          <p:cNvPr id="6" name="Slide Number Placeholder 5"/>
          <p:cNvSpPr>
            <a:spLocks noGrp="1"/>
          </p:cNvSpPr>
          <p:nvPr>
            <p:ph type="sldNum" sz="quarter" idx="12"/>
          </p:nvPr>
        </p:nvSpPr>
        <p:spPr/>
        <p:txBody>
          <a:bodyPr/>
          <a:lstStyle/>
          <a:p>
            <a:fld id="{87754025-C7CE-47AB-8022-B5080D196102}" type="slidenum">
              <a:rPr lang="en-US" smtClean="0">
                <a:solidFill>
                  <a:srgbClr val="4590B8"/>
                </a:solidFill>
                <a:latin typeface="Gill Sans MT"/>
              </a:rPr>
              <a:pPr/>
              <a:t>‹#›</a:t>
            </a:fld>
            <a:endParaRPr lang="en-US" dirty="0">
              <a:solidFill>
                <a:srgbClr val="4590B8"/>
              </a:solidFill>
              <a:latin typeface="Gill Sans MT"/>
            </a:endParaRPr>
          </a:p>
        </p:txBody>
      </p:sp>
    </p:spTree>
    <p:extLst>
      <p:ext uri="{BB962C8B-B14F-4D97-AF65-F5344CB8AC3E}">
        <p14:creationId xmlns:p14="http://schemas.microsoft.com/office/powerpoint/2010/main" val="2577209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057399"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4"/>
            <a:ext cx="1503123" cy="388730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3" y="506794"/>
            <a:ext cx="5922209" cy="388730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4467102"/>
            <a:ext cx="947672" cy="273844"/>
          </a:xfrm>
        </p:spPr>
        <p:txBody>
          <a:bodyPr/>
          <a:lstStyle>
            <a:lvl1pPr>
              <a:defRPr>
                <a:solidFill>
                  <a:schemeClr val="accent1">
                    <a:lumMod val="75000"/>
                    <a:lumOff val="25000"/>
                  </a:schemeClr>
                </a:solidFill>
              </a:defRPr>
            </a:lvl1pPr>
          </a:lstStyle>
          <a:p>
            <a:fld id="{5239A7ED-B5C9-4FEF-A503-6CB2B244D258}" type="datetimeFigureOut">
              <a:rPr lang="en-US" smtClean="0">
                <a:solidFill>
                  <a:srgbClr val="1A3260">
                    <a:lumMod val="75000"/>
                    <a:lumOff val="25000"/>
                  </a:srgbClr>
                </a:solidFill>
                <a:latin typeface="Gill Sans MT"/>
              </a:rPr>
              <a:pPr/>
              <a:t>22-11-10</a:t>
            </a:fld>
            <a:endParaRPr lang="en-US" dirty="0">
              <a:solidFill>
                <a:srgbClr val="1A3260">
                  <a:lumMod val="75000"/>
                  <a:lumOff val="25000"/>
                </a:srgbClr>
              </a:solidFill>
              <a:latin typeface="Gill Sans MT"/>
            </a:endParaRPr>
          </a:p>
        </p:txBody>
      </p:sp>
      <p:sp>
        <p:nvSpPr>
          <p:cNvPr id="5" name="Footer Placeholder 4"/>
          <p:cNvSpPr>
            <a:spLocks noGrp="1"/>
          </p:cNvSpPr>
          <p:nvPr>
            <p:ph type="ftr" sz="quarter" idx="11"/>
          </p:nvPr>
        </p:nvSpPr>
        <p:spPr>
          <a:xfrm>
            <a:off x="581193" y="4463858"/>
            <a:ext cx="5922209" cy="273844"/>
          </a:xfrm>
        </p:spPr>
        <p:txBody>
          <a:bodyPr/>
          <a:lstStyle/>
          <a:p>
            <a:endParaRPr lang="en-US" dirty="0">
              <a:solidFill>
                <a:srgbClr val="4590B8"/>
              </a:solidFill>
              <a:latin typeface="Gill Sans MT"/>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7754025-C7CE-47AB-8022-B5080D196102}" type="slidenum">
              <a:rPr lang="en-US" smtClean="0">
                <a:solidFill>
                  <a:srgbClr val="1A3260">
                    <a:lumMod val="75000"/>
                    <a:lumOff val="25000"/>
                  </a:srgbClr>
                </a:solidFill>
                <a:latin typeface="Gill Sans MT"/>
              </a:rPr>
              <a:pPr/>
              <a:t>‹#›</a:t>
            </a:fld>
            <a:endParaRPr lang="en-US" dirty="0">
              <a:solidFill>
                <a:srgbClr val="1A3260">
                  <a:lumMod val="75000"/>
                  <a:lumOff val="25000"/>
                </a:srgbClr>
              </a:solidFill>
              <a:latin typeface="Gill Sans MT"/>
            </a:endParaRPr>
          </a:p>
        </p:txBody>
      </p:sp>
    </p:spTree>
    <p:extLst>
      <p:ext uri="{BB962C8B-B14F-4D97-AF65-F5344CB8AC3E}">
        <p14:creationId xmlns:p14="http://schemas.microsoft.com/office/powerpoint/2010/main" val="5438535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95264" y="171450"/>
            <a:ext cx="8015287"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200150"/>
            <a:ext cx="3886200" cy="331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00150"/>
            <a:ext cx="3886200" cy="3314700"/>
          </a:xfrm>
        </p:spPr>
        <p:txBody>
          <a:bodyPr rtlCol="0">
            <a:normAutofit/>
          </a:bodyPr>
          <a:lstStyle/>
          <a:p>
            <a:pPr lvl="0"/>
            <a:r>
              <a:rPr lang="en-US" noProof="0" dirty="0" smtClean="0"/>
              <a:t>Click icon to add clip art</a:t>
            </a:r>
          </a:p>
        </p:txBody>
      </p:sp>
      <p:sp>
        <p:nvSpPr>
          <p:cNvPr id="5" name="Date Placeholder 13"/>
          <p:cNvSpPr>
            <a:spLocks noGrp="1"/>
          </p:cNvSpPr>
          <p:nvPr>
            <p:ph type="dt" sz="half" idx="10"/>
          </p:nvPr>
        </p:nvSpPr>
        <p:spPr/>
        <p:txBody>
          <a:bodyPr/>
          <a:lstStyle>
            <a:lvl1pPr>
              <a:defRPr/>
            </a:lvl1pPr>
          </a:lstStyle>
          <a:p>
            <a:pPr>
              <a:defRPr/>
            </a:pPr>
            <a:endParaRPr lang="en-US" dirty="0">
              <a:solidFill>
                <a:srgbClr val="4590B8"/>
              </a:solidFill>
              <a:latin typeface="Gill Sans MT"/>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srgbClr val="4590B8"/>
              </a:solidFill>
              <a:latin typeface="Gill Sans MT"/>
            </a:endParaRPr>
          </a:p>
        </p:txBody>
      </p:sp>
      <p:sp>
        <p:nvSpPr>
          <p:cNvPr id="7" name="Slide Number Placeholder 22"/>
          <p:cNvSpPr>
            <a:spLocks noGrp="1"/>
          </p:cNvSpPr>
          <p:nvPr>
            <p:ph type="sldNum" sz="quarter" idx="12"/>
          </p:nvPr>
        </p:nvSpPr>
        <p:spPr/>
        <p:txBody>
          <a:bodyPr/>
          <a:lstStyle>
            <a:lvl1pPr>
              <a:defRPr/>
            </a:lvl1pPr>
          </a:lstStyle>
          <a:p>
            <a:pPr>
              <a:defRPr/>
            </a:pPr>
            <a:fld id="{DEE5A986-BA7A-4F68-92FA-F2E8EE01CD62}" type="slidenum">
              <a:rPr lang="en-US">
                <a:solidFill>
                  <a:srgbClr val="4590B8"/>
                </a:solidFill>
                <a:latin typeface="Gill Sans MT"/>
              </a:rPr>
              <a:pPr>
                <a:defRPr/>
              </a:pPr>
              <a:t>‹#›</a:t>
            </a:fld>
            <a:endParaRPr lang="en-US" dirty="0">
              <a:solidFill>
                <a:srgbClr val="4590B8"/>
              </a:solidFill>
              <a:latin typeface="Gill Sans MT"/>
            </a:endParaRPr>
          </a:p>
        </p:txBody>
      </p:sp>
    </p:spTree>
    <p:extLst>
      <p:ext uri="{BB962C8B-B14F-4D97-AF65-F5344CB8AC3E}">
        <p14:creationId xmlns:p14="http://schemas.microsoft.com/office/powerpoint/2010/main" val="3000996257"/>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0"/>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2"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4007813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0"/>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2"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4194248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0"/>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2"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2190443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3"/>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4"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407356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3"/>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4"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329216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3"/>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4"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446089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3"/>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4"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3148953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3"/>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4"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1627398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4440238" y="467916"/>
            <a:ext cx="4703762" cy="4104084"/>
            <a:chOff x="4441371" y="1412776"/>
            <a:chExt cx="4702629" cy="5472608"/>
          </a:xfrm>
        </p:grpSpPr>
        <p:pic>
          <p:nvPicPr>
            <p:cNvPr id="5" name="Picture 2" descr="http://www.pngall.com/wp-content/uploads/2016/07/Canada-Leaf-PNG.png"/>
            <p:cNvPicPr>
              <a:picLocks noChangeAspect="1" noChangeArrowheads="1"/>
            </p:cNvPicPr>
            <p:nvPr userDrawn="1"/>
          </p:nvPicPr>
          <p:blipFill>
            <a:blip r:embed="rId2">
              <a:extLst>
                <a:ext uri="{28A0092B-C50C-407E-A947-70E740481C1C}">
                  <a14:useLocalDpi xmlns:a14="http://schemas.microsoft.com/office/drawing/2010/main" val="0"/>
                </a:ext>
              </a:extLst>
            </a:blip>
            <a:srcRect l="-1585" t="629" r="26907" b="8257"/>
            <a:stretch>
              <a:fillRect/>
            </a:stretch>
          </p:blipFill>
          <p:spPr bwMode="auto">
            <a:xfrm>
              <a:off x="4441371" y="1728192"/>
              <a:ext cx="4702629"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441371" y="1412776"/>
              <a:ext cx="4702629" cy="547260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CA" sz="2400" kern="1200" dirty="0">
                <a:solidFill>
                  <a:srgbClr val="FFFFFF"/>
                </a:solidFill>
                <a:latin typeface="Utopia"/>
              </a:endParaRPr>
            </a:p>
          </p:txBody>
        </p:sp>
      </p:grpSp>
      <p:sp>
        <p:nvSpPr>
          <p:cNvPr id="7" name="Title 1"/>
          <p:cNvSpPr>
            <a:spLocks noGrp="1"/>
          </p:cNvSpPr>
          <p:nvPr>
            <p:ph type="ctrTitle"/>
          </p:nvPr>
        </p:nvSpPr>
        <p:spPr>
          <a:xfrm>
            <a:off x="539552" y="1025913"/>
            <a:ext cx="7556376" cy="1102519"/>
          </a:xfrm>
        </p:spPr>
        <p:txBody>
          <a:bodyPr>
            <a:normAutofit/>
          </a:bodyPr>
          <a:lstStyle>
            <a:lvl1pPr algn="l">
              <a:defRPr sz="3600" b="1"/>
            </a:lvl1pPr>
          </a:lstStyle>
          <a:p>
            <a:r>
              <a:rPr lang="en-US" dirty="0" smtClean="0"/>
              <a:t>Click to edit Master title style</a:t>
            </a:r>
            <a:endParaRPr lang="en-CA" dirty="0"/>
          </a:p>
        </p:txBody>
      </p:sp>
      <p:sp>
        <p:nvSpPr>
          <p:cNvPr id="9" name="Subtitle 2"/>
          <p:cNvSpPr>
            <a:spLocks noGrp="1"/>
          </p:cNvSpPr>
          <p:nvPr>
            <p:ph type="subTitle" idx="1"/>
          </p:nvPr>
        </p:nvSpPr>
        <p:spPr>
          <a:xfrm>
            <a:off x="539554" y="2175402"/>
            <a:ext cx="6204655" cy="131445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extLst>
      <p:ext uri="{BB962C8B-B14F-4D97-AF65-F5344CB8AC3E}">
        <p14:creationId xmlns:p14="http://schemas.microsoft.com/office/powerpoint/2010/main" val="23844187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air balloon viewed from above"/>
          <p:cNvSpPr>
            <a:spLocks noGrp="1"/>
          </p:cNvSpPr>
          <p:nvPr>
            <p:ph type="pic" idx="21"/>
          </p:nvPr>
        </p:nvSpPr>
        <p:spPr>
          <a:xfrm>
            <a:off x="0" y="-476250"/>
            <a:ext cx="9144000" cy="6096000"/>
          </a:xfrm>
          <a:prstGeom prst="rect">
            <a:avLst/>
          </a:prstGeom>
        </p:spPr>
        <p:txBody>
          <a:bodyPr lIns="34290" tIns="17145" rIns="34290" bIns="17145" numCol="1" spcCol="14288">
            <a:noAutofit/>
          </a:bodyPr>
          <a:lstStyle/>
          <a:p>
            <a:endParaRPr/>
          </a:p>
        </p:txBody>
      </p:sp>
      <p:sp>
        <p:nvSpPr>
          <p:cNvPr id="22" name="Presentation Title"/>
          <p:cNvSpPr txBox="1">
            <a:spLocks noGrp="1"/>
          </p:cNvSpPr>
          <p:nvPr>
            <p:ph type="title" hasCustomPrompt="1"/>
          </p:nvPr>
        </p:nvSpPr>
        <p:spPr>
          <a:xfrm>
            <a:off x="452438" y="2671763"/>
            <a:ext cx="8239125" cy="1743075"/>
          </a:xfrm>
          <a:prstGeom prst="rect">
            <a:avLst/>
          </a:prstGeom>
        </p:spPr>
        <p:txBody>
          <a:bodyPr anchor="b"/>
          <a:lstStyle>
            <a:lvl1pPr>
              <a:defRPr sz="4400" spc="-87">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452884" y="414801"/>
            <a:ext cx="8238233" cy="238868"/>
          </a:xfrm>
          <a:prstGeom prst="rect">
            <a:avLst/>
          </a:prstGeom>
        </p:spPr>
        <p:txBody>
          <a:bodyPr lIns="17144" tIns="17144" rIns="17144" bIns="17144" numCol="1" spcCol="14288"/>
          <a:lstStyle>
            <a:lvl1pPr marL="0" indent="0" defTabSz="309563">
              <a:lnSpc>
                <a:spcPct val="100000"/>
              </a:lnSpc>
              <a:spcBef>
                <a:spcPts val="0"/>
              </a:spcBef>
              <a:buSzTx/>
              <a:buNone/>
              <a:defRPr sz="1400" b="1"/>
            </a:lvl1pPr>
            <a:lvl2pPr marL="400050" indent="-171450" defTabSz="309563">
              <a:lnSpc>
                <a:spcPct val="100000"/>
              </a:lnSpc>
              <a:spcBef>
                <a:spcPts val="0"/>
              </a:spcBef>
              <a:defRPr sz="1400" b="1"/>
            </a:lvl2pPr>
            <a:lvl3pPr marL="628650" indent="-171450" defTabSz="309563">
              <a:lnSpc>
                <a:spcPct val="100000"/>
              </a:lnSpc>
              <a:spcBef>
                <a:spcPts val="0"/>
              </a:spcBef>
              <a:defRPr sz="1400" b="1"/>
            </a:lvl3pPr>
            <a:lvl4pPr marL="857250" indent="-171450" defTabSz="309563">
              <a:lnSpc>
                <a:spcPct val="100000"/>
              </a:lnSpc>
              <a:spcBef>
                <a:spcPts val="0"/>
              </a:spcBef>
              <a:defRPr sz="1400" b="1"/>
            </a:lvl4pPr>
            <a:lvl5pPr marL="1085850" indent="-171450" defTabSz="309563">
              <a:lnSpc>
                <a:spcPct val="100000"/>
              </a:lnSpc>
              <a:spcBef>
                <a:spcPts val="0"/>
              </a:spcBef>
              <a:defRPr sz="14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452438" y="4353716"/>
            <a:ext cx="8239125" cy="418857"/>
          </a:xfrm>
          <a:prstGeom prst="rect">
            <a:avLst/>
          </a:prstGeom>
        </p:spPr>
        <p:txBody>
          <a:bodyPr numCol="1" spcCol="14288"/>
          <a:lstStyle>
            <a:lvl1pPr marL="0" indent="0" defTabSz="309563">
              <a:lnSpc>
                <a:spcPct val="100000"/>
              </a:lnSpc>
              <a:spcBef>
                <a:spcPts val="0"/>
              </a:spcBef>
              <a:buSzTx/>
              <a:buNone/>
              <a:defRPr sz="2100" b="1">
                <a:solidFill>
                  <a:srgbClr val="FFFFFF"/>
                </a:solidFill>
              </a:defRPr>
            </a:lvl1pPr>
          </a:lstStyle>
          <a:p>
            <a:r>
              <a:t>Presentation Subtitle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2422469449"/>
      </p:ext>
    </p:extLst>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hot-air balloon viewed from below"/>
          <p:cNvSpPr>
            <a:spLocks noGrp="1"/>
          </p:cNvSpPr>
          <p:nvPr>
            <p:ph type="pic" idx="21"/>
          </p:nvPr>
        </p:nvSpPr>
        <p:spPr>
          <a:xfrm>
            <a:off x="3459965" y="476250"/>
            <a:ext cx="6315057" cy="4194164"/>
          </a:xfrm>
          <a:prstGeom prst="rect">
            <a:avLst/>
          </a:prstGeom>
        </p:spPr>
        <p:txBody>
          <a:bodyPr lIns="34290" tIns="17145" rIns="34290" bIns="17145" numCol="1" spcCol="14288">
            <a:noAutofit/>
          </a:bodyPr>
          <a:lstStyle/>
          <a:p>
            <a:endParaRPr/>
          </a:p>
        </p:txBody>
      </p:sp>
      <p:sp>
        <p:nvSpPr>
          <p:cNvPr id="33" name="Slide Title"/>
          <p:cNvSpPr txBox="1">
            <a:spLocks noGrp="1"/>
          </p:cNvSpPr>
          <p:nvPr>
            <p:ph type="title" hasCustomPrompt="1"/>
          </p:nvPr>
        </p:nvSpPr>
        <p:spPr>
          <a:xfrm>
            <a:off x="452438" y="476250"/>
            <a:ext cx="3667125" cy="220585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452438" y="2647716"/>
            <a:ext cx="3667125" cy="2019534"/>
          </a:xfrm>
          <a:prstGeom prst="rect">
            <a:avLst/>
          </a:prstGeom>
        </p:spPr>
        <p:txBody>
          <a:bodyPr numCol="1" spcCol="14288"/>
          <a:lstStyle>
            <a:lvl1pPr marL="0" indent="0" defTabSz="309563">
              <a:lnSpc>
                <a:spcPct val="100000"/>
              </a:lnSpc>
              <a:spcBef>
                <a:spcPts val="0"/>
              </a:spcBef>
              <a:buSzTx/>
              <a:buNone/>
              <a:defRPr sz="2100" b="1"/>
            </a:lvl1pPr>
            <a:lvl2pPr marL="0" indent="0" defTabSz="309563">
              <a:lnSpc>
                <a:spcPct val="100000"/>
              </a:lnSpc>
              <a:spcBef>
                <a:spcPts val="0"/>
              </a:spcBef>
              <a:buSzTx/>
              <a:buNone/>
              <a:defRPr sz="2100" b="1"/>
            </a:lvl2pPr>
            <a:lvl3pPr marL="0" indent="0" defTabSz="309563">
              <a:lnSpc>
                <a:spcPct val="100000"/>
              </a:lnSpc>
              <a:spcBef>
                <a:spcPts val="0"/>
              </a:spcBef>
              <a:buSzTx/>
              <a:buNone/>
              <a:defRPr sz="2100" b="1"/>
            </a:lvl3pPr>
            <a:lvl4pPr marL="0" indent="0" defTabSz="309563">
              <a:lnSpc>
                <a:spcPct val="100000"/>
              </a:lnSpc>
              <a:spcBef>
                <a:spcPts val="0"/>
              </a:spcBef>
              <a:buSzTx/>
              <a:buNone/>
              <a:defRPr sz="2100" b="1"/>
            </a:lvl4pPr>
            <a:lvl5pPr marL="0" indent="0" defTabSz="309563">
              <a:lnSpc>
                <a:spcPct val="100000"/>
              </a:lnSpc>
              <a:spcBef>
                <a:spcPts val="0"/>
              </a:spcBef>
              <a:buSzTx/>
              <a:buNone/>
              <a:defRPr sz="21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4499126" y="4901243"/>
            <a:ext cx="141064" cy="146194"/>
          </a:xfrm>
          <a:prstGeom prst="rect">
            <a:avLst/>
          </a:prstGeom>
        </p:spPr>
        <p:txBody>
          <a:body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2322470749"/>
      </p:ext>
    </p:extLst>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2384534400"/>
      </p:ext>
    </p:extLst>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452438" y="842963"/>
            <a:ext cx="3667125" cy="350542"/>
          </a:xfrm>
          <a:prstGeom prst="rect">
            <a:avLst/>
          </a:prstGeom>
        </p:spPr>
        <p:txBody>
          <a:bodyPr lIns="17144" tIns="17144" rIns="17144" bIns="17144" numCol="1" spcCol="14288"/>
          <a:lstStyle>
            <a:lvl1pPr marL="0" indent="0" defTabSz="309563">
              <a:lnSpc>
                <a:spcPct val="100000"/>
              </a:lnSpc>
              <a:spcBef>
                <a:spcPts val="0"/>
              </a:spcBef>
              <a:buSzTx/>
              <a:buNone/>
              <a:defRPr sz="2100" b="1"/>
            </a:lvl1pPr>
            <a:lvl2pPr marL="490538" indent="-261938" defTabSz="309563">
              <a:lnSpc>
                <a:spcPct val="100000"/>
              </a:lnSpc>
              <a:spcBef>
                <a:spcPts val="0"/>
              </a:spcBef>
              <a:defRPr sz="2100" b="1"/>
            </a:lvl2pPr>
            <a:lvl3pPr marL="719138" indent="-261938" defTabSz="309563">
              <a:lnSpc>
                <a:spcPct val="100000"/>
              </a:lnSpc>
              <a:spcBef>
                <a:spcPts val="0"/>
              </a:spcBef>
              <a:defRPr sz="2100" b="1"/>
            </a:lvl3pPr>
            <a:lvl4pPr marL="947738" indent="-261938" defTabSz="309563">
              <a:lnSpc>
                <a:spcPct val="100000"/>
              </a:lnSpc>
              <a:spcBef>
                <a:spcPts val="0"/>
              </a:spcBef>
              <a:defRPr sz="2100" b="1"/>
            </a:lvl4pPr>
            <a:lvl5pPr marL="1176338" indent="-261938" defTabSz="309563">
              <a:lnSpc>
                <a:spcPct val="100000"/>
              </a:lnSpc>
              <a:spcBef>
                <a:spcPts val="0"/>
              </a:spcBef>
              <a:defRPr sz="21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452438" y="1593189"/>
            <a:ext cx="3667125" cy="3096237"/>
          </a:xfrm>
          <a:prstGeom prst="rect">
            <a:avLst/>
          </a:prstGeom>
        </p:spPr>
        <p:txBody>
          <a:bodyPr numCol="1" spcCol="14288"/>
          <a:lstStyle/>
          <a:p>
            <a:r>
              <a:t>Slide bullet text</a:t>
            </a:r>
          </a:p>
        </p:txBody>
      </p:sp>
      <p:sp>
        <p:nvSpPr>
          <p:cNvPr id="62" name="Hot-air balloons viewed from below against a blue sky"/>
          <p:cNvSpPr>
            <a:spLocks noGrp="1"/>
          </p:cNvSpPr>
          <p:nvPr>
            <p:ph type="pic" idx="22"/>
          </p:nvPr>
        </p:nvSpPr>
        <p:spPr>
          <a:xfrm>
            <a:off x="3162300" y="473943"/>
            <a:ext cx="6318754" cy="4195577"/>
          </a:xfrm>
          <a:prstGeom prst="rect">
            <a:avLst/>
          </a:prstGeom>
        </p:spPr>
        <p:txBody>
          <a:bodyPr lIns="34290" tIns="17145" rIns="34290" bIns="17145" numCol="1" spcCol="14288">
            <a:noAutofit/>
          </a:bodyPr>
          <a:lstStyle/>
          <a:p>
            <a:endParaRPr/>
          </a:p>
        </p:txBody>
      </p:sp>
      <p:sp>
        <p:nvSpPr>
          <p:cNvPr id="63" name="Slide Title"/>
          <p:cNvSpPr txBox="1">
            <a:spLocks noGrp="1"/>
          </p:cNvSpPr>
          <p:nvPr>
            <p:ph type="title" hasCustomPrompt="1"/>
          </p:nvPr>
        </p:nvSpPr>
        <p:spPr>
          <a:xfrm>
            <a:off x="452438" y="357187"/>
            <a:ext cx="3667125" cy="538163"/>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4001606827"/>
      </p:ext>
    </p:extLst>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52436" y="1700213"/>
            <a:ext cx="8239127" cy="1743075"/>
          </a:xfrm>
          <a:prstGeom prst="rect">
            <a:avLst/>
          </a:prstGeom>
        </p:spPr>
        <p:txBody>
          <a:bodyPr anchor="ctr"/>
          <a:lstStyle>
            <a:lvl1pPr>
              <a:defRPr sz="4400" b="0" spc="-87">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4499126" y="4901243"/>
            <a:ext cx="141064" cy="146194"/>
          </a:xfrm>
          <a:prstGeom prst="rect">
            <a:avLst/>
          </a:prstGeom>
        </p:spPr>
        <p:txBody>
          <a:bodyPr/>
          <a:lstStyle>
            <a:lvl1pPr>
              <a:defRPr>
                <a:solidFill>
                  <a:srgbClr val="FFFFFF"/>
                </a:solidFill>
              </a:defRPr>
            </a:lvl1p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1554398756"/>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52438" y="357187"/>
            <a:ext cx="8239125" cy="538163"/>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452438" y="842963"/>
            <a:ext cx="8239125" cy="350542"/>
          </a:xfrm>
          <a:prstGeom prst="rect">
            <a:avLst/>
          </a:prstGeom>
        </p:spPr>
        <p:txBody>
          <a:bodyPr lIns="17144" tIns="17144" rIns="17144" bIns="17144" numCol="1" spcCol="14288"/>
          <a:lstStyle>
            <a:lvl1pPr marL="0" indent="0" defTabSz="309563">
              <a:lnSpc>
                <a:spcPct val="100000"/>
              </a:lnSpc>
              <a:spcBef>
                <a:spcPts val="0"/>
              </a:spcBef>
              <a:buSzTx/>
              <a:buNone/>
              <a:defRPr sz="2100" b="1"/>
            </a:lvl1pPr>
            <a:lvl2pPr marL="490538" indent="-261938" defTabSz="309563">
              <a:lnSpc>
                <a:spcPct val="100000"/>
              </a:lnSpc>
              <a:spcBef>
                <a:spcPts val="0"/>
              </a:spcBef>
              <a:defRPr sz="2100" b="1"/>
            </a:lvl2pPr>
            <a:lvl3pPr marL="719138" indent="-261938" defTabSz="309563">
              <a:lnSpc>
                <a:spcPct val="100000"/>
              </a:lnSpc>
              <a:spcBef>
                <a:spcPts val="0"/>
              </a:spcBef>
              <a:defRPr sz="2100" b="1"/>
            </a:lvl3pPr>
            <a:lvl4pPr marL="947738" indent="-261938" defTabSz="309563">
              <a:lnSpc>
                <a:spcPct val="100000"/>
              </a:lnSpc>
              <a:spcBef>
                <a:spcPts val="0"/>
              </a:spcBef>
              <a:defRPr sz="2100" b="1"/>
            </a:lvl4pPr>
            <a:lvl5pPr marL="1176338" indent="-261938" defTabSz="309563">
              <a:lnSpc>
                <a:spcPct val="100000"/>
              </a:lnSpc>
              <a:spcBef>
                <a:spcPts val="0"/>
              </a:spcBef>
              <a:defRPr sz="21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452438" y="1593189"/>
            <a:ext cx="8239125" cy="3096005"/>
          </a:xfrm>
          <a:prstGeom prst="rect">
            <a:avLst/>
          </a:prstGeom>
        </p:spPr>
        <p:txBody>
          <a:bodyPr numCol="1" spcCol="14288"/>
          <a:lstStyle>
            <a:lvl1pPr marL="0" indent="0" defTabSz="309563">
              <a:lnSpc>
                <a:spcPct val="100000"/>
              </a:lnSpc>
              <a:spcBef>
                <a:spcPts val="675"/>
              </a:spcBef>
              <a:buSzTx/>
              <a:buNone/>
              <a:defRPr sz="2100" spc="-37"/>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2045871040"/>
      </p:ext>
    </p:extLst>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452438" y="403472"/>
            <a:ext cx="8239125" cy="2715595"/>
          </a:xfrm>
          <a:prstGeom prst="rect">
            <a:avLst/>
          </a:prstGeom>
        </p:spPr>
        <p:txBody>
          <a:bodyPr numCol="1" spcCol="14288" anchor="b"/>
          <a:lstStyle>
            <a:lvl1pPr marL="0" indent="0" algn="ctr">
              <a:lnSpc>
                <a:spcPct val="80000"/>
              </a:lnSpc>
              <a:spcBef>
                <a:spcPts val="0"/>
              </a:spcBef>
              <a:buSzTx/>
              <a:buNone/>
              <a:defRPr sz="9400" b="1" spc="-94">
                <a:solidFill>
                  <a:srgbClr val="004D80"/>
                </a:solidFill>
              </a:defRPr>
            </a:lvl1pPr>
            <a:lvl2pPr marL="0" indent="0" algn="ctr">
              <a:lnSpc>
                <a:spcPct val="80000"/>
              </a:lnSpc>
              <a:spcBef>
                <a:spcPts val="0"/>
              </a:spcBef>
              <a:buSzTx/>
              <a:buNone/>
              <a:defRPr sz="9400" b="1" spc="-94">
                <a:solidFill>
                  <a:srgbClr val="004D80"/>
                </a:solidFill>
              </a:defRPr>
            </a:lvl2pPr>
            <a:lvl3pPr marL="0" indent="0" algn="ctr">
              <a:lnSpc>
                <a:spcPct val="80000"/>
              </a:lnSpc>
              <a:spcBef>
                <a:spcPts val="0"/>
              </a:spcBef>
              <a:buSzTx/>
              <a:buNone/>
              <a:defRPr sz="9400" b="1" spc="-94">
                <a:solidFill>
                  <a:srgbClr val="004D80"/>
                </a:solidFill>
              </a:defRPr>
            </a:lvl3pPr>
            <a:lvl4pPr marL="0" indent="0" algn="ctr">
              <a:lnSpc>
                <a:spcPct val="80000"/>
              </a:lnSpc>
              <a:spcBef>
                <a:spcPts val="0"/>
              </a:spcBef>
              <a:buSzTx/>
              <a:buNone/>
              <a:defRPr sz="9400" b="1" spc="-94">
                <a:solidFill>
                  <a:srgbClr val="004D80"/>
                </a:solidFill>
              </a:defRPr>
            </a:lvl4pPr>
            <a:lvl5pPr marL="0" indent="0" algn="ctr">
              <a:lnSpc>
                <a:spcPct val="80000"/>
              </a:lnSpc>
              <a:spcBef>
                <a:spcPts val="0"/>
              </a:spcBef>
              <a:buSzTx/>
              <a:buNone/>
              <a:defRPr sz="9400" b="1" spc="-94">
                <a:solidFill>
                  <a:srgbClr val="004D80"/>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452438" y="3098317"/>
            <a:ext cx="8239125" cy="350543"/>
          </a:xfrm>
          <a:prstGeom prst="rect">
            <a:avLst/>
          </a:prstGeom>
        </p:spPr>
        <p:txBody>
          <a:bodyPr lIns="17144" tIns="17144" rIns="17144" bIns="17144" numCol="1" spcCol="14288"/>
          <a:lstStyle>
            <a:lvl1pPr marL="0" indent="0" algn="ctr" defTabSz="309563">
              <a:lnSpc>
                <a:spcPct val="100000"/>
              </a:lnSpc>
              <a:spcBef>
                <a:spcPts val="0"/>
              </a:spcBef>
              <a:buSzTx/>
              <a:buNone/>
              <a:defRPr sz="21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2416233895"/>
      </p:ext>
    </p:extLst>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930309" y="4003295"/>
            <a:ext cx="7555970" cy="238868"/>
          </a:xfrm>
          <a:prstGeom prst="rect">
            <a:avLst/>
          </a:prstGeom>
        </p:spPr>
        <p:txBody>
          <a:bodyPr lIns="17144" tIns="17144" rIns="17144" bIns="17144" numCol="1" spcCol="14288"/>
          <a:lstStyle>
            <a:lvl1pPr marL="0" indent="0" defTabSz="309563">
              <a:lnSpc>
                <a:spcPct val="100000"/>
              </a:lnSpc>
              <a:spcBef>
                <a:spcPts val="0"/>
              </a:spcBef>
              <a:buSzTx/>
              <a:buNone/>
              <a:defRPr sz="1400" b="1"/>
            </a:lvl1pPr>
            <a:lvl2pPr marL="400050" indent="-171450" defTabSz="309563">
              <a:lnSpc>
                <a:spcPct val="100000"/>
              </a:lnSpc>
              <a:spcBef>
                <a:spcPts val="0"/>
              </a:spcBef>
              <a:defRPr sz="1400" b="1"/>
            </a:lvl2pPr>
            <a:lvl3pPr marL="628650" indent="-171450" defTabSz="309563">
              <a:lnSpc>
                <a:spcPct val="100000"/>
              </a:lnSpc>
              <a:spcBef>
                <a:spcPts val="0"/>
              </a:spcBef>
              <a:defRPr sz="1400" b="1"/>
            </a:lvl3pPr>
            <a:lvl4pPr marL="857250" indent="-171450" defTabSz="309563">
              <a:lnSpc>
                <a:spcPct val="100000"/>
              </a:lnSpc>
              <a:spcBef>
                <a:spcPts val="0"/>
              </a:spcBef>
              <a:defRPr sz="1400" b="1"/>
            </a:lvl4pPr>
            <a:lvl5pPr marL="1085850" indent="-171450" defTabSz="309563">
              <a:lnSpc>
                <a:spcPct val="100000"/>
              </a:lnSpc>
              <a:spcBef>
                <a:spcPts val="0"/>
              </a:spcBef>
              <a:defRPr sz="14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657721" y="1852448"/>
            <a:ext cx="7828558" cy="1438605"/>
          </a:xfrm>
          <a:prstGeom prst="rect">
            <a:avLst/>
          </a:prstGeom>
        </p:spPr>
        <p:txBody>
          <a:bodyPr numCol="1" spcCol="14288"/>
          <a:lstStyle>
            <a:lvl1pPr marL="176213" indent="-112829">
              <a:spcBef>
                <a:spcPts val="0"/>
              </a:spcBef>
              <a:buSzTx/>
              <a:buNone/>
              <a:defRPr sz="3200" spc="-75">
                <a:solidFill>
                  <a:srgbClr val="004D80"/>
                </a:solidFill>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1020032556"/>
      </p:ext>
    </p:extLst>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air balloons viewed from below against a blue sky"/>
          <p:cNvSpPr>
            <a:spLocks noGrp="1"/>
          </p:cNvSpPr>
          <p:nvPr>
            <p:ph type="pic" sz="quarter" idx="21"/>
          </p:nvPr>
        </p:nvSpPr>
        <p:spPr>
          <a:xfrm>
            <a:off x="5788689" y="476250"/>
            <a:ext cx="3062688" cy="2033588"/>
          </a:xfrm>
          <a:prstGeom prst="rect">
            <a:avLst/>
          </a:prstGeom>
        </p:spPr>
        <p:txBody>
          <a:bodyPr lIns="34290" tIns="17145" rIns="34290" bIns="17145" numCol="1" spcCol="14288">
            <a:noAutofit/>
          </a:bodyPr>
          <a:lstStyle/>
          <a:p>
            <a:endParaRPr/>
          </a:p>
        </p:txBody>
      </p:sp>
      <p:sp>
        <p:nvSpPr>
          <p:cNvPr id="125" name="Close-up of the top of a hot-air balloon viewed from above"/>
          <p:cNvSpPr>
            <a:spLocks noGrp="1"/>
          </p:cNvSpPr>
          <p:nvPr>
            <p:ph type="pic" sz="quarter" idx="22"/>
          </p:nvPr>
        </p:nvSpPr>
        <p:spPr>
          <a:xfrm>
            <a:off x="5798164" y="2657240"/>
            <a:ext cx="3055656" cy="2037104"/>
          </a:xfrm>
          <a:prstGeom prst="rect">
            <a:avLst/>
          </a:prstGeom>
        </p:spPr>
        <p:txBody>
          <a:bodyPr lIns="34290" tIns="17145" rIns="34290" bIns="17145" numCol="1" spcCol="14288">
            <a:noAutofit/>
          </a:bodyPr>
          <a:lstStyle/>
          <a:p>
            <a:endParaRPr/>
          </a:p>
        </p:txBody>
      </p:sp>
      <p:sp>
        <p:nvSpPr>
          <p:cNvPr id="126" name="Hot-air balloons viewed from below against a blue sky"/>
          <p:cNvSpPr>
            <a:spLocks noGrp="1"/>
          </p:cNvSpPr>
          <p:nvPr>
            <p:ph type="pic" idx="23"/>
          </p:nvPr>
        </p:nvSpPr>
        <p:spPr>
          <a:xfrm>
            <a:off x="-46739" y="476250"/>
            <a:ext cx="6322208" cy="4214805"/>
          </a:xfrm>
          <a:prstGeom prst="rect">
            <a:avLst/>
          </a:prstGeom>
        </p:spPr>
        <p:txBody>
          <a:bodyPr lIns="34290" tIns="17145" rIns="34290" bIns="17145" numCol="1" spcCol="14288">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3820473204"/>
      </p:ext>
    </p:extLst>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Hot-air balloons viewed from below against a blue sky"/>
          <p:cNvSpPr>
            <a:spLocks noGrp="1"/>
          </p:cNvSpPr>
          <p:nvPr>
            <p:ph type="pic" idx="21"/>
          </p:nvPr>
        </p:nvSpPr>
        <p:spPr>
          <a:xfrm>
            <a:off x="0" y="-476250"/>
            <a:ext cx="9144000" cy="6096000"/>
          </a:xfrm>
          <a:prstGeom prst="rect">
            <a:avLst/>
          </a:prstGeom>
        </p:spPr>
        <p:txBody>
          <a:bodyPr lIns="34290" tIns="17145" rIns="34290" bIns="17145" numCol="1" spcCol="14288">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latin typeface="Helvetica Neue"/>
                <a:ea typeface="Helvetica Neue"/>
                <a:cs typeface="Helvetica Neue"/>
              </a:rPr>
              <a:pPr/>
              <a:t>‹#›</a:t>
            </a:fld>
            <a:endParaRPr>
              <a:latin typeface="Helvetica Neue"/>
              <a:ea typeface="Helvetica Neue"/>
              <a:cs typeface="Helvetica Neue"/>
            </a:endParaRPr>
          </a:p>
        </p:txBody>
      </p:sp>
    </p:spTree>
    <p:extLst>
      <p:ext uri="{BB962C8B-B14F-4D97-AF65-F5344CB8AC3E}">
        <p14:creationId xmlns:p14="http://schemas.microsoft.com/office/powerpoint/2010/main" val="1895299677"/>
      </p:ext>
    </p:extLst>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205" indent="0" algn="ctr">
              <a:buNone/>
              <a:defRPr>
                <a:solidFill>
                  <a:schemeClr val="tx1">
                    <a:tint val="75000"/>
                  </a:schemeClr>
                </a:solidFill>
              </a:defRPr>
            </a:lvl2pPr>
            <a:lvl3pPr marL="816411" indent="0" algn="ctr">
              <a:buNone/>
              <a:defRPr>
                <a:solidFill>
                  <a:schemeClr val="tx1">
                    <a:tint val="75000"/>
                  </a:schemeClr>
                </a:solidFill>
              </a:defRPr>
            </a:lvl3pPr>
            <a:lvl4pPr marL="1224616" indent="0" algn="ctr">
              <a:buNone/>
              <a:defRPr>
                <a:solidFill>
                  <a:schemeClr val="tx1">
                    <a:tint val="75000"/>
                  </a:schemeClr>
                </a:solidFill>
              </a:defRPr>
            </a:lvl4pPr>
            <a:lvl5pPr marL="1632821" indent="0" algn="ctr">
              <a:buNone/>
              <a:defRPr>
                <a:solidFill>
                  <a:schemeClr val="tx1">
                    <a:tint val="75000"/>
                  </a:schemeClr>
                </a:solidFill>
              </a:defRPr>
            </a:lvl5pPr>
            <a:lvl6pPr marL="2041026" indent="0" algn="ctr">
              <a:buNone/>
              <a:defRPr>
                <a:solidFill>
                  <a:schemeClr val="tx1">
                    <a:tint val="75000"/>
                  </a:schemeClr>
                </a:solidFill>
              </a:defRPr>
            </a:lvl6pPr>
            <a:lvl7pPr marL="2449232" indent="0" algn="ctr">
              <a:buNone/>
              <a:defRPr>
                <a:solidFill>
                  <a:schemeClr val="tx1">
                    <a:tint val="75000"/>
                  </a:schemeClr>
                </a:solidFill>
              </a:defRPr>
            </a:lvl7pPr>
            <a:lvl8pPr marL="2857437" indent="0" algn="ctr">
              <a:buNone/>
              <a:defRPr>
                <a:solidFill>
                  <a:schemeClr val="tx1">
                    <a:tint val="75000"/>
                  </a:schemeClr>
                </a:solidFill>
              </a:defRPr>
            </a:lvl8pPr>
            <a:lvl9pPr marL="3265643"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81641" tIns="40821" rIns="81641" bIns="40821"/>
          <a:lstStyle/>
          <a:p>
            <a:pPr algn="ctr" defTabSz="914376" hangingPunct="0">
              <a:buClrTx/>
              <a:buFontTx/>
              <a:buNone/>
            </a:pPr>
            <a:fld id="{5C46C889-BCE4-F943-98B7-ECA06D717811}" type="datetimeFigureOut">
              <a:rPr lang="en-US" sz="900" smtClean="0">
                <a:solidFill>
                  <a:srgbClr val="5E5E5E"/>
                </a:solidFill>
                <a:latin typeface="Helvetica Neue"/>
                <a:ea typeface="Helvetica Neue"/>
                <a:cs typeface="Helvetica Neue"/>
                <a:sym typeface="Helvetica Neue"/>
              </a:rPr>
              <a:pPr algn="ctr" defTabSz="914376" hangingPunct="0">
                <a:buClrTx/>
                <a:buFontTx/>
                <a:buNone/>
              </a:pPr>
              <a:t>22-11-10</a:t>
            </a:fld>
            <a:endParaRPr lang="en-US" sz="900">
              <a:solidFill>
                <a:srgbClr val="5E5E5E"/>
              </a:solidFill>
              <a:latin typeface="Helvetica Neue"/>
              <a:ea typeface="Helvetica Neue"/>
              <a:cs typeface="Helvetica Neue"/>
              <a:sym typeface="Helvetica Neue"/>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81641" tIns="40821" rIns="81641" bIns="40821"/>
          <a:lstStyle/>
          <a:p>
            <a:pPr algn="ctr" defTabSz="914376" hangingPunct="0">
              <a:buClrTx/>
              <a:buFontTx/>
              <a:buNone/>
            </a:pPr>
            <a:endParaRPr lang="en-US" sz="900">
              <a:solidFill>
                <a:srgbClr val="5E5E5E"/>
              </a:solidFill>
              <a:latin typeface="Helvetica Neue"/>
              <a:ea typeface="Helvetica Neue"/>
              <a:cs typeface="Helvetica Neue"/>
              <a:sym typeface="Helvetica Neue"/>
            </a:endParaRPr>
          </a:p>
        </p:txBody>
      </p:sp>
      <p:sp>
        <p:nvSpPr>
          <p:cNvPr id="6" name="Slide Number Placeholder 5"/>
          <p:cNvSpPr>
            <a:spLocks noGrp="1"/>
          </p:cNvSpPr>
          <p:nvPr>
            <p:ph type="sldNum" sz="quarter" idx="12"/>
          </p:nvPr>
        </p:nvSpPr>
        <p:spPr>
          <a:xfrm>
            <a:off x="4499125" y="4899656"/>
            <a:ext cx="141064" cy="146194"/>
          </a:xfrm>
        </p:spPr>
        <p:txBody>
          <a:bodyPr/>
          <a:lstStyle/>
          <a:p>
            <a:fld id="{9FA9CD30-D78C-AC4F-B87A-313C813E70F5}" type="slidenum">
              <a:rPr lang="en-US" smtClean="0">
                <a:latin typeface="Helvetica Neue"/>
                <a:ea typeface="Helvetica Neue"/>
                <a:cs typeface="Helvetica Neue"/>
              </a:rPr>
              <a:pPr/>
              <a:t>‹#›</a:t>
            </a:fld>
            <a:endParaRPr lang="en-US">
              <a:latin typeface="Helvetica Neue"/>
              <a:ea typeface="Helvetica Neue"/>
              <a:cs typeface="Helvetica Neue"/>
            </a:endParaRPr>
          </a:p>
        </p:txBody>
      </p:sp>
    </p:spTree>
    <p:extLst>
      <p:ext uri="{BB962C8B-B14F-4D97-AF65-F5344CB8AC3E}">
        <p14:creationId xmlns:p14="http://schemas.microsoft.com/office/powerpoint/2010/main" val="3460961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048" indent="0" algn="ctr">
              <a:buNone/>
              <a:defRPr>
                <a:solidFill>
                  <a:schemeClr val="tx1">
                    <a:tint val="75000"/>
                  </a:schemeClr>
                </a:solidFill>
              </a:defRPr>
            </a:lvl2pPr>
            <a:lvl3pPr marL="816094" indent="0" algn="ctr">
              <a:buNone/>
              <a:defRPr>
                <a:solidFill>
                  <a:schemeClr val="tx1">
                    <a:tint val="75000"/>
                  </a:schemeClr>
                </a:solidFill>
              </a:defRPr>
            </a:lvl3pPr>
            <a:lvl4pPr marL="1224141" indent="0" algn="ctr">
              <a:buNone/>
              <a:defRPr>
                <a:solidFill>
                  <a:schemeClr val="tx1">
                    <a:tint val="75000"/>
                  </a:schemeClr>
                </a:solidFill>
              </a:defRPr>
            </a:lvl4pPr>
            <a:lvl5pPr marL="1632188" indent="0" algn="ctr">
              <a:buNone/>
              <a:defRPr>
                <a:solidFill>
                  <a:schemeClr val="tx1">
                    <a:tint val="75000"/>
                  </a:schemeClr>
                </a:solidFill>
              </a:defRPr>
            </a:lvl5pPr>
            <a:lvl6pPr marL="2040235" indent="0" algn="ctr">
              <a:buNone/>
              <a:defRPr>
                <a:solidFill>
                  <a:schemeClr val="tx1">
                    <a:tint val="75000"/>
                  </a:schemeClr>
                </a:solidFill>
              </a:defRPr>
            </a:lvl6pPr>
            <a:lvl7pPr marL="2448282" indent="0" algn="ctr">
              <a:buNone/>
              <a:defRPr>
                <a:solidFill>
                  <a:schemeClr val="tx1">
                    <a:tint val="75000"/>
                  </a:schemeClr>
                </a:solidFill>
              </a:defRPr>
            </a:lvl7pPr>
            <a:lvl8pPr marL="2856329" indent="0" algn="ctr">
              <a:buNone/>
              <a:defRPr>
                <a:solidFill>
                  <a:schemeClr val="tx1">
                    <a:tint val="75000"/>
                  </a:schemeClr>
                </a:solidFill>
              </a:defRPr>
            </a:lvl8pPr>
            <a:lvl9pPr marL="3264376"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9204471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633838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800">
                <a:solidFill>
                  <a:schemeClr val="tx1">
                    <a:tint val="75000"/>
                  </a:schemeClr>
                </a:solidFill>
              </a:defRPr>
            </a:lvl1pPr>
            <a:lvl2pPr marL="408048" indent="0">
              <a:buNone/>
              <a:defRPr sz="1600">
                <a:solidFill>
                  <a:schemeClr val="tx1">
                    <a:tint val="75000"/>
                  </a:schemeClr>
                </a:solidFill>
              </a:defRPr>
            </a:lvl2pPr>
            <a:lvl3pPr marL="816094" indent="0">
              <a:buNone/>
              <a:defRPr sz="1400">
                <a:solidFill>
                  <a:schemeClr val="tx1">
                    <a:tint val="75000"/>
                  </a:schemeClr>
                </a:solidFill>
              </a:defRPr>
            </a:lvl3pPr>
            <a:lvl4pPr marL="1224141" indent="0">
              <a:buNone/>
              <a:defRPr sz="1300">
                <a:solidFill>
                  <a:schemeClr val="tx1">
                    <a:tint val="75000"/>
                  </a:schemeClr>
                </a:solidFill>
              </a:defRPr>
            </a:lvl4pPr>
            <a:lvl5pPr marL="1632188" indent="0">
              <a:buNone/>
              <a:defRPr sz="1300">
                <a:solidFill>
                  <a:schemeClr val="tx1">
                    <a:tint val="75000"/>
                  </a:schemeClr>
                </a:solidFill>
              </a:defRPr>
            </a:lvl5pPr>
            <a:lvl6pPr marL="2040235" indent="0">
              <a:buNone/>
              <a:defRPr sz="1300">
                <a:solidFill>
                  <a:schemeClr val="tx1">
                    <a:tint val="75000"/>
                  </a:schemeClr>
                </a:solidFill>
              </a:defRPr>
            </a:lvl6pPr>
            <a:lvl7pPr marL="2448282" indent="0">
              <a:buNone/>
              <a:defRPr sz="1300">
                <a:solidFill>
                  <a:schemeClr val="tx1">
                    <a:tint val="75000"/>
                  </a:schemeClr>
                </a:solidFill>
              </a:defRPr>
            </a:lvl7pPr>
            <a:lvl8pPr marL="2856329" indent="0">
              <a:buNone/>
              <a:defRPr sz="1300">
                <a:solidFill>
                  <a:schemeClr val="tx1">
                    <a:tint val="75000"/>
                  </a:schemeClr>
                </a:solidFill>
              </a:defRPr>
            </a:lvl8pPr>
            <a:lvl9pPr marL="3264376"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5537721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85411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100" b="1"/>
            </a:lvl1pPr>
            <a:lvl2pPr marL="408048" indent="0">
              <a:buNone/>
              <a:defRPr sz="1800" b="1"/>
            </a:lvl2pPr>
            <a:lvl3pPr marL="816094" indent="0">
              <a:buNone/>
              <a:defRPr sz="1600" b="1"/>
            </a:lvl3pPr>
            <a:lvl4pPr marL="1224141" indent="0">
              <a:buNone/>
              <a:defRPr sz="1400" b="1"/>
            </a:lvl4pPr>
            <a:lvl5pPr marL="1632188" indent="0">
              <a:buNone/>
              <a:defRPr sz="1400" b="1"/>
            </a:lvl5pPr>
            <a:lvl6pPr marL="2040235" indent="0">
              <a:buNone/>
              <a:defRPr sz="1400" b="1"/>
            </a:lvl6pPr>
            <a:lvl7pPr marL="2448282" indent="0">
              <a:buNone/>
              <a:defRPr sz="1400" b="1"/>
            </a:lvl7pPr>
            <a:lvl8pPr marL="2856329" indent="0">
              <a:buNone/>
              <a:defRPr sz="1400" b="1"/>
            </a:lvl8pPr>
            <a:lvl9pPr marL="3264376"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100" b="1"/>
            </a:lvl1pPr>
            <a:lvl2pPr marL="408048" indent="0">
              <a:buNone/>
              <a:defRPr sz="1800" b="1"/>
            </a:lvl2pPr>
            <a:lvl3pPr marL="816094" indent="0">
              <a:buNone/>
              <a:defRPr sz="1600" b="1"/>
            </a:lvl3pPr>
            <a:lvl4pPr marL="1224141" indent="0">
              <a:buNone/>
              <a:defRPr sz="1400" b="1"/>
            </a:lvl4pPr>
            <a:lvl5pPr marL="1632188" indent="0">
              <a:buNone/>
              <a:defRPr sz="1400" b="1"/>
            </a:lvl5pPr>
            <a:lvl6pPr marL="2040235" indent="0">
              <a:buNone/>
              <a:defRPr sz="1400" b="1"/>
            </a:lvl6pPr>
            <a:lvl7pPr marL="2448282" indent="0">
              <a:buNone/>
              <a:defRPr sz="1400" b="1"/>
            </a:lvl7pPr>
            <a:lvl8pPr marL="2856329" indent="0">
              <a:buNone/>
              <a:defRPr sz="1400" b="1"/>
            </a:lvl8pPr>
            <a:lvl9pPr marL="3264376"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C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651425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C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62403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C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425171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7"/>
          </a:xfrm>
        </p:spPr>
        <p:txBody>
          <a:bodyPr anchor="b"/>
          <a:lstStyle>
            <a:lvl1pPr algn="l">
              <a:defRPr sz="1800" b="1"/>
            </a:lvl1pPr>
          </a:lstStyle>
          <a:p>
            <a:r>
              <a:rPr lang="en-US" smtClean="0"/>
              <a:t>Click to edit Master title style</a:t>
            </a:r>
            <a:endParaRPr lang="en-CA"/>
          </a:p>
        </p:txBody>
      </p:sp>
      <p:sp>
        <p:nvSpPr>
          <p:cNvPr id="3" name="Content Placeholder 2"/>
          <p:cNvSpPr>
            <a:spLocks noGrp="1"/>
          </p:cNvSpPr>
          <p:nvPr>
            <p:ph idx="1"/>
          </p:nvPr>
        </p:nvSpPr>
        <p:spPr>
          <a:xfrm>
            <a:off x="3575050" y="204789"/>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300"/>
            </a:lvl1pPr>
            <a:lvl2pPr marL="408048" indent="0">
              <a:buNone/>
              <a:defRPr sz="1100"/>
            </a:lvl2pPr>
            <a:lvl3pPr marL="816094" indent="0">
              <a:buNone/>
              <a:defRPr sz="900"/>
            </a:lvl3pPr>
            <a:lvl4pPr marL="1224141" indent="0">
              <a:buNone/>
              <a:defRPr sz="800"/>
            </a:lvl4pPr>
            <a:lvl5pPr marL="1632188" indent="0">
              <a:buNone/>
              <a:defRPr sz="800"/>
            </a:lvl5pPr>
            <a:lvl6pPr marL="2040235" indent="0">
              <a:buNone/>
              <a:defRPr sz="800"/>
            </a:lvl6pPr>
            <a:lvl7pPr marL="2448282" indent="0">
              <a:buNone/>
              <a:defRPr sz="800"/>
            </a:lvl7pPr>
            <a:lvl8pPr marL="2856329" indent="0">
              <a:buNone/>
              <a:defRPr sz="800"/>
            </a:lvl8pPr>
            <a:lvl9pPr marL="326437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1062838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1800" b="1"/>
            </a:lvl1pPr>
          </a:lstStyle>
          <a:p>
            <a:r>
              <a:rPr lang="en-US" smtClean="0"/>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048" indent="0">
              <a:buNone/>
              <a:defRPr sz="2500"/>
            </a:lvl2pPr>
            <a:lvl3pPr marL="816094" indent="0">
              <a:buNone/>
              <a:defRPr sz="2100"/>
            </a:lvl3pPr>
            <a:lvl4pPr marL="1224141" indent="0">
              <a:buNone/>
              <a:defRPr sz="1800"/>
            </a:lvl4pPr>
            <a:lvl5pPr marL="1632188" indent="0">
              <a:buNone/>
              <a:defRPr sz="1800"/>
            </a:lvl5pPr>
            <a:lvl6pPr marL="2040235" indent="0">
              <a:buNone/>
              <a:defRPr sz="1800"/>
            </a:lvl6pPr>
            <a:lvl7pPr marL="2448282" indent="0">
              <a:buNone/>
              <a:defRPr sz="1800"/>
            </a:lvl7pPr>
            <a:lvl8pPr marL="2856329" indent="0">
              <a:buNone/>
              <a:defRPr sz="1800"/>
            </a:lvl8pPr>
            <a:lvl9pPr marL="3264376" indent="0">
              <a:buNone/>
              <a:defRPr sz="1800"/>
            </a:lvl9pPr>
          </a:lstStyle>
          <a:p>
            <a:endParaRPr lang="en-CA"/>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300"/>
            </a:lvl1pPr>
            <a:lvl2pPr marL="408048" indent="0">
              <a:buNone/>
              <a:defRPr sz="1100"/>
            </a:lvl2pPr>
            <a:lvl3pPr marL="816094" indent="0">
              <a:buNone/>
              <a:defRPr sz="900"/>
            </a:lvl3pPr>
            <a:lvl4pPr marL="1224141" indent="0">
              <a:buNone/>
              <a:defRPr sz="800"/>
            </a:lvl4pPr>
            <a:lvl5pPr marL="1632188" indent="0">
              <a:buNone/>
              <a:defRPr sz="800"/>
            </a:lvl5pPr>
            <a:lvl6pPr marL="2040235" indent="0">
              <a:buNone/>
              <a:defRPr sz="800"/>
            </a:lvl6pPr>
            <a:lvl7pPr marL="2448282" indent="0">
              <a:buNone/>
              <a:defRPr sz="800"/>
            </a:lvl7pPr>
            <a:lvl8pPr marL="2856329" indent="0">
              <a:buNone/>
              <a:defRPr sz="800"/>
            </a:lvl8pPr>
            <a:lvl9pPr marL="326437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138237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6551990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88F265B-C157-4C4B-AE77-4A3E6667BB0C}" type="datetimeFigureOut">
              <a:rPr lang="en-CA" smtClean="0">
                <a:solidFill>
                  <a:prstClr val="black">
                    <a:tint val="75000"/>
                  </a:prstClr>
                </a:solidFill>
                <a:latin typeface="Calibri"/>
              </a:rPr>
              <a:pPr/>
              <a:t>22-11-10</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0FA9B-67E1-47B8-894A-3D8C8C039B9C}"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8457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20" Type="http://schemas.openxmlformats.org/officeDocument/2006/relationships/slideLayout" Target="../slideLayouts/slideLayout32.xml"/><Relationship Id="rId21" Type="http://schemas.openxmlformats.org/officeDocument/2006/relationships/slideLayout" Target="../slideLayouts/slideLayout33.xml"/><Relationship Id="rId22" Type="http://schemas.openxmlformats.org/officeDocument/2006/relationships/theme" Target="../theme/theme2.xml"/><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slideLayout" Target="../slideLayouts/slideLayout30.xml"/><Relationship Id="rId19" Type="http://schemas.openxmlformats.org/officeDocument/2006/relationships/slideLayout" Target="../slideLayouts/slideLayout3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slideLayout" Target="../slideLayouts/slideLayout53.xml"/><Relationship Id="rId21" Type="http://schemas.openxmlformats.org/officeDocument/2006/relationships/slideLayout" Target="../slideLayouts/slideLayout54.xml"/><Relationship Id="rId22" Type="http://schemas.openxmlformats.org/officeDocument/2006/relationships/theme" Target="../theme/theme3.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Relationship Id="rId16" Type="http://schemas.openxmlformats.org/officeDocument/2006/relationships/slideLayout" Target="../slideLayouts/slideLayout49.xml"/><Relationship Id="rId17" Type="http://schemas.openxmlformats.org/officeDocument/2006/relationships/slideLayout" Target="../slideLayouts/slideLayout50.xml"/><Relationship Id="rId18" Type="http://schemas.openxmlformats.org/officeDocument/2006/relationships/slideLayout" Target="../slideLayouts/slideLayout51.xml"/><Relationship Id="rId19" Type="http://schemas.openxmlformats.org/officeDocument/2006/relationships/slideLayout" Target="../slideLayouts/slideLayout52.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4.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5.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515610"/>
            <a:ext cx="7989752" cy="8124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1671004"/>
            <a:ext cx="7989752" cy="2723096"/>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4467102"/>
            <a:ext cx="2133600" cy="273844"/>
          </a:xfrm>
          <a:prstGeom prst="rect">
            <a:avLst/>
          </a:prstGeom>
        </p:spPr>
        <p:txBody>
          <a:bodyPr vert="horz" lIns="91440" tIns="45720" rIns="91440" bIns="45720" rtlCol="0" anchor="ctr"/>
          <a:lstStyle>
            <a:lvl1pPr algn="r">
              <a:defRPr sz="900">
                <a:solidFill>
                  <a:schemeClr val="accent2"/>
                </a:solidFill>
              </a:defRPr>
            </a:lvl1pPr>
          </a:lstStyle>
          <a:p>
            <a:pPr>
              <a:buClrTx/>
              <a:buFontTx/>
              <a:buNone/>
            </a:pPr>
            <a:fld id="{5239A7ED-B5C9-4FEF-A503-6CB2B244D258}" type="datetimeFigureOut">
              <a:rPr lang="en-US" kern="1200" smtClean="0">
                <a:solidFill>
                  <a:srgbClr val="4590B8"/>
                </a:solidFill>
                <a:latin typeface="Gill Sans MT"/>
                <a:ea typeface="ＭＳ Ｐゴシック" charset="0"/>
                <a:cs typeface="ＭＳ Ｐゴシック" charset="0"/>
              </a:rPr>
              <a:pPr>
                <a:buClrTx/>
                <a:buFontTx/>
                <a:buNone/>
              </a:pPr>
              <a:t>22-11-10</a:t>
            </a:fld>
            <a:endParaRPr lang="en-US" kern="1200" dirty="0">
              <a:solidFill>
                <a:srgbClr val="4590B8"/>
              </a:solidFill>
              <a:latin typeface="Gill Sans MT"/>
              <a:ea typeface="ＭＳ Ｐゴシック" charset="0"/>
              <a:cs typeface="ＭＳ Ｐゴシック" charset="0"/>
            </a:endParaRPr>
          </a:p>
        </p:txBody>
      </p:sp>
      <p:sp>
        <p:nvSpPr>
          <p:cNvPr id="5" name="Footer Placeholder 4"/>
          <p:cNvSpPr>
            <a:spLocks noGrp="1"/>
          </p:cNvSpPr>
          <p:nvPr>
            <p:ph type="ftr" sz="quarter" idx="3"/>
          </p:nvPr>
        </p:nvSpPr>
        <p:spPr>
          <a:xfrm>
            <a:off x="581201" y="4463859"/>
            <a:ext cx="4870585" cy="273844"/>
          </a:xfrm>
          <a:prstGeom prst="rect">
            <a:avLst/>
          </a:prstGeom>
        </p:spPr>
        <p:txBody>
          <a:bodyPr vert="horz" lIns="91440" tIns="45720" rIns="91440" bIns="45720" rtlCol="0" anchor="ctr"/>
          <a:lstStyle>
            <a:lvl1pPr algn="l">
              <a:defRPr sz="900" cap="all">
                <a:solidFill>
                  <a:schemeClr val="accent2"/>
                </a:solidFill>
              </a:defRPr>
            </a:lvl1pPr>
          </a:lstStyle>
          <a:p>
            <a:pPr>
              <a:buClrTx/>
              <a:buFontTx/>
              <a:buNone/>
            </a:pPr>
            <a:endParaRPr lang="en-US" kern="1200" dirty="0">
              <a:solidFill>
                <a:srgbClr val="4590B8"/>
              </a:solidFill>
              <a:latin typeface="Gill Sans MT"/>
              <a:ea typeface="ＭＳ Ｐゴシック" charset="0"/>
              <a:cs typeface="ＭＳ Ｐゴシック" charset="0"/>
            </a:endParaRPr>
          </a:p>
        </p:txBody>
      </p:sp>
      <p:sp>
        <p:nvSpPr>
          <p:cNvPr id="6" name="Slide Number Placeholder 5"/>
          <p:cNvSpPr>
            <a:spLocks noGrp="1"/>
          </p:cNvSpPr>
          <p:nvPr>
            <p:ph type="sldNum" sz="quarter" idx="4"/>
          </p:nvPr>
        </p:nvSpPr>
        <p:spPr>
          <a:xfrm>
            <a:off x="7800476" y="4467102"/>
            <a:ext cx="770468" cy="273844"/>
          </a:xfrm>
          <a:prstGeom prst="rect">
            <a:avLst/>
          </a:prstGeom>
        </p:spPr>
        <p:txBody>
          <a:bodyPr vert="horz" lIns="91440" tIns="45720" rIns="91440" bIns="45720" rtlCol="0" anchor="ctr"/>
          <a:lstStyle>
            <a:lvl1pPr algn="r">
              <a:defRPr sz="900">
                <a:solidFill>
                  <a:schemeClr val="accent2"/>
                </a:solidFill>
              </a:defRPr>
            </a:lvl1pPr>
          </a:lstStyle>
          <a:p>
            <a:pPr>
              <a:buClrTx/>
              <a:buFontTx/>
              <a:buNone/>
            </a:pPr>
            <a:fld id="{87754025-C7CE-47AB-8022-B5080D196102}" type="slidenum">
              <a:rPr lang="en-US" kern="1200" smtClean="0">
                <a:solidFill>
                  <a:srgbClr val="4590B8"/>
                </a:solidFill>
                <a:latin typeface="Gill Sans MT"/>
                <a:ea typeface="ＭＳ Ｐゴシック" charset="0"/>
                <a:cs typeface="ＭＳ Ｐゴシック" charset="0"/>
              </a:rPr>
              <a:pPr>
                <a:buClrTx/>
                <a:buFontTx/>
                <a:buNone/>
              </a:pPr>
              <a:t>‹#›</a:t>
            </a:fld>
            <a:endParaRPr lang="en-US" kern="1200" dirty="0">
              <a:solidFill>
                <a:srgbClr val="4590B8"/>
              </a:solidFill>
              <a:latin typeface="Gill Sans MT"/>
              <a:ea typeface="ＭＳ Ｐゴシック" charset="0"/>
              <a:cs typeface="ＭＳ Ｐゴシック" charset="0"/>
            </a:endParaRPr>
          </a:p>
        </p:txBody>
      </p:sp>
      <p:sp>
        <p:nvSpPr>
          <p:cNvPr id="9" name="Rectangle 8"/>
          <p:cNvSpPr/>
          <p:nvPr/>
        </p:nvSpPr>
        <p:spPr>
          <a:xfrm>
            <a:off x="448100" y="330994"/>
            <a:ext cx="2719909" cy="8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330994"/>
            <a:ext cx="2710800" cy="8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330994"/>
            <a:ext cx="2710800" cy="81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6713974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515606"/>
            <a:ext cx="7989752" cy="8124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1671002"/>
            <a:ext cx="7989752" cy="2723096"/>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4467102"/>
            <a:ext cx="2133600" cy="273844"/>
          </a:xfrm>
          <a:prstGeom prst="rect">
            <a:avLst/>
          </a:prstGeom>
        </p:spPr>
        <p:txBody>
          <a:bodyPr vert="horz" lIns="91440" tIns="45720" rIns="91440" bIns="45720" rtlCol="0" anchor="ctr"/>
          <a:lstStyle>
            <a:lvl1pPr algn="r">
              <a:defRPr sz="900">
                <a:solidFill>
                  <a:schemeClr val="accent2"/>
                </a:solidFill>
              </a:defRPr>
            </a:lvl1pPr>
          </a:lstStyle>
          <a:p>
            <a:pPr>
              <a:buClrTx/>
              <a:buFontTx/>
              <a:buNone/>
            </a:pPr>
            <a:fld id="{5239A7ED-B5C9-4FEF-A503-6CB2B244D258}" type="datetimeFigureOut">
              <a:rPr lang="en-US" kern="1200" smtClean="0">
                <a:solidFill>
                  <a:srgbClr val="4590B8"/>
                </a:solidFill>
                <a:latin typeface="Gill Sans MT"/>
                <a:ea typeface="ＭＳ Ｐゴシック" charset="0"/>
                <a:cs typeface="ＭＳ Ｐゴシック" charset="0"/>
              </a:rPr>
              <a:pPr>
                <a:buClrTx/>
                <a:buFontTx/>
                <a:buNone/>
              </a:pPr>
              <a:t>22-11-10</a:t>
            </a:fld>
            <a:endParaRPr lang="en-US" kern="1200" dirty="0">
              <a:solidFill>
                <a:srgbClr val="4590B8"/>
              </a:solidFill>
              <a:latin typeface="Gill Sans MT"/>
              <a:ea typeface="ＭＳ Ｐゴシック" charset="0"/>
              <a:cs typeface="ＭＳ Ｐゴシック" charset="0"/>
            </a:endParaRPr>
          </a:p>
        </p:txBody>
      </p:sp>
      <p:sp>
        <p:nvSpPr>
          <p:cNvPr id="5" name="Footer Placeholder 4"/>
          <p:cNvSpPr>
            <a:spLocks noGrp="1"/>
          </p:cNvSpPr>
          <p:nvPr>
            <p:ph type="ftr" sz="quarter" idx="3"/>
          </p:nvPr>
        </p:nvSpPr>
        <p:spPr>
          <a:xfrm>
            <a:off x="581193" y="4463858"/>
            <a:ext cx="4870585" cy="273844"/>
          </a:xfrm>
          <a:prstGeom prst="rect">
            <a:avLst/>
          </a:prstGeom>
        </p:spPr>
        <p:txBody>
          <a:bodyPr vert="horz" lIns="91440" tIns="45720" rIns="91440" bIns="45720" rtlCol="0" anchor="ctr"/>
          <a:lstStyle>
            <a:lvl1pPr algn="l">
              <a:defRPr sz="900" cap="all">
                <a:solidFill>
                  <a:schemeClr val="accent2"/>
                </a:solidFill>
              </a:defRPr>
            </a:lvl1pPr>
          </a:lstStyle>
          <a:p>
            <a:pPr>
              <a:buClrTx/>
              <a:buFontTx/>
              <a:buNone/>
            </a:pPr>
            <a:endParaRPr lang="en-US" kern="1200" dirty="0">
              <a:solidFill>
                <a:srgbClr val="4590B8"/>
              </a:solidFill>
              <a:latin typeface="Gill Sans MT"/>
              <a:ea typeface="ＭＳ Ｐゴシック" charset="0"/>
              <a:cs typeface="ＭＳ Ｐゴシック" charset="0"/>
            </a:endParaRPr>
          </a:p>
        </p:txBody>
      </p:sp>
      <p:sp>
        <p:nvSpPr>
          <p:cNvPr id="6" name="Slide Number Placeholder 5"/>
          <p:cNvSpPr>
            <a:spLocks noGrp="1"/>
          </p:cNvSpPr>
          <p:nvPr>
            <p:ph type="sldNum" sz="quarter" idx="4"/>
          </p:nvPr>
        </p:nvSpPr>
        <p:spPr>
          <a:xfrm>
            <a:off x="7800476" y="4467102"/>
            <a:ext cx="770468" cy="273844"/>
          </a:xfrm>
          <a:prstGeom prst="rect">
            <a:avLst/>
          </a:prstGeom>
        </p:spPr>
        <p:txBody>
          <a:bodyPr vert="horz" lIns="91440" tIns="45720" rIns="91440" bIns="45720" rtlCol="0" anchor="ctr"/>
          <a:lstStyle>
            <a:lvl1pPr algn="r">
              <a:defRPr sz="900">
                <a:solidFill>
                  <a:schemeClr val="accent2"/>
                </a:solidFill>
              </a:defRPr>
            </a:lvl1pPr>
          </a:lstStyle>
          <a:p>
            <a:pPr>
              <a:buClrTx/>
              <a:buFontTx/>
              <a:buNone/>
            </a:pPr>
            <a:fld id="{87754025-C7CE-47AB-8022-B5080D196102}" type="slidenum">
              <a:rPr lang="en-US" kern="1200" smtClean="0">
                <a:solidFill>
                  <a:srgbClr val="4590B8"/>
                </a:solidFill>
                <a:latin typeface="Gill Sans MT"/>
                <a:ea typeface="ＭＳ Ｐゴシック" charset="0"/>
                <a:cs typeface="ＭＳ Ｐゴシック" charset="0"/>
              </a:rPr>
              <a:pPr>
                <a:buClrTx/>
                <a:buFontTx/>
                <a:buNone/>
              </a:pPr>
              <a:t>‹#›</a:t>
            </a:fld>
            <a:endParaRPr lang="en-US" kern="1200" dirty="0">
              <a:solidFill>
                <a:srgbClr val="4590B8"/>
              </a:solidFill>
              <a:latin typeface="Gill Sans MT"/>
              <a:ea typeface="ＭＳ Ｐゴシック" charset="0"/>
              <a:cs typeface="ＭＳ Ｐゴシック" charset="0"/>
            </a:endParaRPr>
          </a:p>
        </p:txBody>
      </p:sp>
      <p:sp>
        <p:nvSpPr>
          <p:cNvPr id="9" name="Rectangle 8"/>
          <p:cNvSpPr/>
          <p:nvPr/>
        </p:nvSpPr>
        <p:spPr>
          <a:xfrm>
            <a:off x="448092" y="330994"/>
            <a:ext cx="2719909" cy="8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330994"/>
            <a:ext cx="2710800" cy="8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330994"/>
            <a:ext cx="2710800" cy="81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0315908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452438" y="1593189"/>
            <a:ext cx="8239125" cy="3096005"/>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numCol="2" spcCol="411956">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1370013" y="1028700"/>
            <a:ext cx="7315200" cy="56448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ormAutofit/>
          </a:bodyPr>
          <a:lstStyle/>
          <a:p>
            <a:r>
              <a:t>Title Text</a:t>
            </a:r>
          </a:p>
        </p:txBody>
      </p:sp>
      <p:sp>
        <p:nvSpPr>
          <p:cNvPr id="4" name="Slide Number"/>
          <p:cNvSpPr txBox="1">
            <a:spLocks noGrp="1"/>
          </p:cNvSpPr>
          <p:nvPr>
            <p:ph type="sldNum" sz="quarter" idx="2"/>
          </p:nvPr>
        </p:nvSpPr>
        <p:spPr>
          <a:xfrm>
            <a:off x="4499126" y="4899656"/>
            <a:ext cx="141064" cy="146194"/>
          </a:xfrm>
          <a:prstGeom prst="rect">
            <a:avLst/>
          </a:prstGeom>
          <a:ln w="12700">
            <a:miter lim="400000"/>
          </a:ln>
        </p:spPr>
        <p:txBody>
          <a:bodyPr wrap="none" lIns="19050" tIns="19050" rIns="19050" bIns="19050" anchor="b">
            <a:spAutoFit/>
          </a:bodyPr>
          <a:lstStyle>
            <a:lvl1pPr defTabSz="219075">
              <a:defRPr sz="700">
                <a:solidFill>
                  <a:srgbClr val="000000"/>
                </a:solidFill>
              </a:defRPr>
            </a:lvl1pPr>
          </a:lstStyle>
          <a:p>
            <a:pPr algn="ctr" hangingPunct="0">
              <a:buClrTx/>
              <a:buFontTx/>
              <a:buNone/>
            </a:pPr>
            <a:fld id="{86CB4B4D-7CA3-9044-876B-883B54F8677D}" type="slidenum">
              <a:rPr>
                <a:latin typeface="Helvetica Neue"/>
                <a:ea typeface="Helvetica Neue"/>
                <a:cs typeface="Helvetica Neue"/>
                <a:sym typeface="Helvetica Neue"/>
              </a:rPr>
              <a:pPr algn="ctr" hangingPunct="0">
                <a:buClrTx/>
                <a:buFontTx/>
                <a:buNone/>
              </a:pPr>
              <a:t>‹#›</a:t>
            </a:fld>
            <a:endParaRPr>
              <a:latin typeface="Helvetica Neue"/>
              <a:ea typeface="Helvetica Neue"/>
              <a:cs typeface="Helvetica Neue"/>
              <a:sym typeface="Helvetica Neue"/>
            </a:endParaRPr>
          </a:p>
        </p:txBody>
      </p:sp>
    </p:spTree>
    <p:extLst>
      <p:ext uri="{BB962C8B-B14F-4D97-AF65-F5344CB8AC3E}">
        <p14:creationId xmlns:p14="http://schemas.microsoft.com/office/powerpoint/2010/main" val="18880738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xmlns:p14="http://schemas.microsoft.com/office/powerpoint/2010/main" spd="med"/>
  <p:txStyles>
    <p:titleStyle>
      <a:lvl1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1pPr>
      <a:lvl2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2pPr>
      <a:lvl3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3pPr>
      <a:lvl4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4pPr>
      <a:lvl5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5pPr>
      <a:lvl6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6pPr>
      <a:lvl7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7pPr>
      <a:lvl8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8pPr>
      <a:lvl9pPr marL="0" marR="0" indent="0" algn="l" defTabSz="914376" rtl="0" latinLnBrk="0">
        <a:lnSpc>
          <a:spcPct val="80000"/>
        </a:lnSpc>
        <a:spcBef>
          <a:spcPts val="0"/>
        </a:spcBef>
        <a:spcAft>
          <a:spcPts val="0"/>
        </a:spcAft>
        <a:buClrTx/>
        <a:buSzTx/>
        <a:buFontTx/>
        <a:buNone/>
        <a:tabLst/>
        <a:defRPr sz="3200" b="1" i="0" u="none" strike="noStrike" cap="none" spc="-64" baseline="0">
          <a:solidFill>
            <a:srgbClr val="004D80"/>
          </a:solidFill>
          <a:uFillTx/>
          <a:latin typeface="+mj-lt"/>
          <a:ea typeface="+mj-ea"/>
          <a:cs typeface="+mj-cs"/>
          <a:sym typeface="Helvetica Neue"/>
        </a:defRPr>
      </a:lvl9pPr>
    </p:titleStyle>
    <p:bodyStyle>
      <a:lvl1pPr marL="2286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1pPr>
      <a:lvl2pPr marL="4572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2pPr>
      <a:lvl3pPr marL="6858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3pPr>
      <a:lvl4pPr marL="9144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4pPr>
      <a:lvl5pPr marL="11430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5pPr>
      <a:lvl6pPr marL="13716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6pPr>
      <a:lvl7pPr marL="16002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7pPr>
      <a:lvl8pPr marL="18288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8pPr>
      <a:lvl9pPr marL="2057400" marR="0" indent="-228600" algn="l" defTabSz="914376"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j-lt"/>
          <a:ea typeface="+mj-ea"/>
          <a:cs typeface="+mj-cs"/>
          <a:sym typeface="Helvetica Neue"/>
        </a:defRPr>
      </a:lvl9pPr>
    </p:bodyStyle>
    <p:otherStyle>
      <a:lvl1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1pPr>
      <a:lvl2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2pPr>
      <a:lvl3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3pPr>
      <a:lvl4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4pPr>
      <a:lvl5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5pPr>
      <a:lvl6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6pPr>
      <a:lvl7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7pPr>
      <a:lvl8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8pPr>
      <a:lvl9pPr marL="0" marR="0" indent="0" algn="ctr" defTabSz="219075"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Helvetica Neue"/>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81609" tIns="40805" rIns="81609" bIns="40805"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200151"/>
            <a:ext cx="8229600" cy="3394472"/>
          </a:xfrm>
          <a:prstGeom prst="rect">
            <a:avLst/>
          </a:prstGeom>
        </p:spPr>
        <p:txBody>
          <a:bodyPr vert="horz" lIns="81609" tIns="40805" rIns="81609" bIns="408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4767264"/>
            <a:ext cx="2133600" cy="273844"/>
          </a:xfrm>
          <a:prstGeom prst="rect">
            <a:avLst/>
          </a:prstGeom>
        </p:spPr>
        <p:txBody>
          <a:bodyPr vert="horz" lIns="81609" tIns="40805" rIns="81609" bIns="40805" rtlCol="0" anchor="ctr"/>
          <a:lstStyle>
            <a:lvl1pPr algn="l">
              <a:defRPr sz="1100">
                <a:solidFill>
                  <a:schemeClr val="tx1">
                    <a:tint val="75000"/>
                  </a:schemeClr>
                </a:solidFill>
              </a:defRPr>
            </a:lvl1pPr>
          </a:lstStyle>
          <a:p>
            <a:pPr defTabSz="816094">
              <a:buClrTx/>
            </a:pPr>
            <a:fld id="{A88F265B-C157-4C4B-AE77-4A3E6667BB0C}" type="datetimeFigureOut">
              <a:rPr lang="en-CA" kern="1200" smtClean="0">
                <a:solidFill>
                  <a:prstClr val="black">
                    <a:tint val="75000"/>
                  </a:prstClr>
                </a:solidFill>
                <a:latin typeface="Calibri"/>
                <a:sym typeface="Helvetica"/>
              </a:rPr>
              <a:pPr defTabSz="816094">
                <a:buClrTx/>
              </a:pPr>
              <a:t>22-11-10</a:t>
            </a:fld>
            <a:endParaRPr lang="en-CA" kern="1200">
              <a:solidFill>
                <a:prstClr val="black">
                  <a:tint val="75000"/>
                </a:prstClr>
              </a:solidFill>
              <a:latin typeface="Calibri"/>
              <a:sym typeface="Helvetica"/>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81609" tIns="40805" rIns="81609" bIns="40805" rtlCol="0" anchor="ctr"/>
          <a:lstStyle>
            <a:lvl1pPr algn="ctr">
              <a:defRPr sz="1100">
                <a:solidFill>
                  <a:schemeClr val="tx1">
                    <a:tint val="75000"/>
                  </a:schemeClr>
                </a:solidFill>
              </a:defRPr>
            </a:lvl1pPr>
          </a:lstStyle>
          <a:p>
            <a:pPr defTabSz="816094">
              <a:buClrTx/>
            </a:pPr>
            <a:endParaRPr lang="en-CA" kern="1200">
              <a:solidFill>
                <a:prstClr val="black">
                  <a:tint val="75000"/>
                </a:prstClr>
              </a:solidFill>
              <a:latin typeface="Calibri"/>
              <a:sym typeface="Helvetic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81609" tIns="40805" rIns="81609" bIns="40805" rtlCol="0" anchor="ctr"/>
          <a:lstStyle>
            <a:lvl1pPr algn="r">
              <a:defRPr sz="1100">
                <a:solidFill>
                  <a:schemeClr val="tx1">
                    <a:tint val="75000"/>
                  </a:schemeClr>
                </a:solidFill>
              </a:defRPr>
            </a:lvl1pPr>
          </a:lstStyle>
          <a:p>
            <a:pPr defTabSz="816094">
              <a:buClrTx/>
            </a:pPr>
            <a:fld id="{9B80FA9B-67E1-47B8-894A-3D8C8C039B9C}" type="slidenum">
              <a:rPr lang="en-CA" kern="1200" smtClean="0">
                <a:solidFill>
                  <a:prstClr val="black">
                    <a:tint val="75000"/>
                  </a:prstClr>
                </a:solidFill>
                <a:latin typeface="Calibri"/>
                <a:sym typeface="Helvetica"/>
              </a:rPr>
              <a:pPr defTabSz="816094">
                <a:buClrTx/>
              </a:pPr>
              <a:t>‹#›</a:t>
            </a:fld>
            <a:endParaRPr lang="en-CA" kern="1200">
              <a:solidFill>
                <a:prstClr val="black">
                  <a:tint val="75000"/>
                </a:prstClr>
              </a:solidFill>
              <a:latin typeface="Calibri"/>
              <a:sym typeface="Helvetica"/>
            </a:endParaRPr>
          </a:p>
        </p:txBody>
      </p:sp>
    </p:spTree>
    <p:extLst>
      <p:ext uri="{BB962C8B-B14F-4D97-AF65-F5344CB8AC3E}">
        <p14:creationId xmlns:p14="http://schemas.microsoft.com/office/powerpoint/2010/main" val="4432473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816094" rtl="0" eaLnBrk="1" latinLnBrk="0" hangingPunct="1">
        <a:spcBef>
          <a:spcPct val="0"/>
        </a:spcBef>
        <a:buNone/>
        <a:defRPr sz="4000" kern="1200">
          <a:solidFill>
            <a:schemeClr val="tx1"/>
          </a:solidFill>
          <a:latin typeface="+mj-lt"/>
          <a:ea typeface="+mj-ea"/>
          <a:cs typeface="+mj-cs"/>
        </a:defRPr>
      </a:lvl1pPr>
    </p:titleStyle>
    <p:bodyStyle>
      <a:lvl1pPr marL="306035" indent="-306035" algn="l" defTabSz="816094" rtl="0" eaLnBrk="1" latinLnBrk="0" hangingPunct="1">
        <a:spcBef>
          <a:spcPct val="20000"/>
        </a:spcBef>
        <a:buFont typeface="Arial" pitchFamily="34" charset="0"/>
        <a:buChar char="•"/>
        <a:defRPr sz="2900" kern="1200">
          <a:solidFill>
            <a:schemeClr val="tx1"/>
          </a:solidFill>
          <a:latin typeface="+mn-lt"/>
          <a:ea typeface="+mn-ea"/>
          <a:cs typeface="+mn-cs"/>
        </a:defRPr>
      </a:lvl1pPr>
      <a:lvl2pPr marL="663076" indent="-255030" algn="l" defTabSz="816094"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117" indent="-204023" algn="l" defTabSz="816094"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164" indent="-204023" algn="l" defTabSz="816094"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211" indent="-204023" algn="l" defTabSz="816094"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258" indent="-204023" algn="l" defTabSz="81609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306" indent="-204023" algn="l" defTabSz="81609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353" indent="-204023" algn="l" defTabSz="81609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399" indent="-204023" algn="l" defTabSz="816094"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094" rtl="0" eaLnBrk="1" latinLnBrk="0" hangingPunct="1">
        <a:defRPr sz="1600" kern="1200">
          <a:solidFill>
            <a:schemeClr val="tx1"/>
          </a:solidFill>
          <a:latin typeface="+mn-lt"/>
          <a:ea typeface="+mn-ea"/>
          <a:cs typeface="+mn-cs"/>
        </a:defRPr>
      </a:lvl1pPr>
      <a:lvl2pPr marL="408048" algn="l" defTabSz="816094" rtl="0" eaLnBrk="1" latinLnBrk="0" hangingPunct="1">
        <a:defRPr sz="1600" kern="1200">
          <a:solidFill>
            <a:schemeClr val="tx1"/>
          </a:solidFill>
          <a:latin typeface="+mn-lt"/>
          <a:ea typeface="+mn-ea"/>
          <a:cs typeface="+mn-cs"/>
        </a:defRPr>
      </a:lvl2pPr>
      <a:lvl3pPr marL="816094" algn="l" defTabSz="816094" rtl="0" eaLnBrk="1" latinLnBrk="0" hangingPunct="1">
        <a:defRPr sz="1600" kern="1200">
          <a:solidFill>
            <a:schemeClr val="tx1"/>
          </a:solidFill>
          <a:latin typeface="+mn-lt"/>
          <a:ea typeface="+mn-ea"/>
          <a:cs typeface="+mn-cs"/>
        </a:defRPr>
      </a:lvl3pPr>
      <a:lvl4pPr marL="1224141" algn="l" defTabSz="816094" rtl="0" eaLnBrk="1" latinLnBrk="0" hangingPunct="1">
        <a:defRPr sz="1600" kern="1200">
          <a:solidFill>
            <a:schemeClr val="tx1"/>
          </a:solidFill>
          <a:latin typeface="+mn-lt"/>
          <a:ea typeface="+mn-ea"/>
          <a:cs typeface="+mn-cs"/>
        </a:defRPr>
      </a:lvl4pPr>
      <a:lvl5pPr marL="1632188" algn="l" defTabSz="816094" rtl="0" eaLnBrk="1" latinLnBrk="0" hangingPunct="1">
        <a:defRPr sz="1600" kern="1200">
          <a:solidFill>
            <a:schemeClr val="tx1"/>
          </a:solidFill>
          <a:latin typeface="+mn-lt"/>
          <a:ea typeface="+mn-ea"/>
          <a:cs typeface="+mn-cs"/>
        </a:defRPr>
      </a:lvl5pPr>
      <a:lvl6pPr marL="2040235" algn="l" defTabSz="816094" rtl="0" eaLnBrk="1" latinLnBrk="0" hangingPunct="1">
        <a:defRPr sz="1600" kern="1200">
          <a:solidFill>
            <a:schemeClr val="tx1"/>
          </a:solidFill>
          <a:latin typeface="+mn-lt"/>
          <a:ea typeface="+mn-ea"/>
          <a:cs typeface="+mn-cs"/>
        </a:defRPr>
      </a:lvl6pPr>
      <a:lvl7pPr marL="2448282" algn="l" defTabSz="816094" rtl="0" eaLnBrk="1" latinLnBrk="0" hangingPunct="1">
        <a:defRPr sz="1600" kern="1200">
          <a:solidFill>
            <a:schemeClr val="tx1"/>
          </a:solidFill>
          <a:latin typeface="+mn-lt"/>
          <a:ea typeface="+mn-ea"/>
          <a:cs typeface="+mn-cs"/>
        </a:defRPr>
      </a:lvl7pPr>
      <a:lvl8pPr marL="2856329" algn="l" defTabSz="816094" rtl="0" eaLnBrk="1" latinLnBrk="0" hangingPunct="1">
        <a:defRPr sz="1600" kern="1200">
          <a:solidFill>
            <a:schemeClr val="tx1"/>
          </a:solidFill>
          <a:latin typeface="+mn-lt"/>
          <a:ea typeface="+mn-ea"/>
          <a:cs typeface="+mn-cs"/>
        </a:defRPr>
      </a:lvl8pPr>
      <a:lvl9pPr marL="3264376" algn="l" defTabSz="8160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119BD6D-C3AC-2A4E-A050-2563B28FC90B}"/>
              </a:ext>
            </a:extLst>
          </p:cNvPr>
          <p:cNvPicPr>
            <a:picLocks noChangeAspect="1"/>
          </p:cNvPicPr>
          <p:nvPr/>
        </p:nvPicPr>
        <p:blipFill>
          <a:blip r:embed="rId3"/>
          <a:stretch>
            <a:fillRect/>
          </a:stretch>
        </p:blipFill>
        <p:spPr>
          <a:xfrm>
            <a:off x="685811" y="310734"/>
            <a:ext cx="7730219" cy="3257550"/>
          </a:xfrm>
          <a:prstGeom prst="rect">
            <a:avLst/>
          </a:prstGeom>
        </p:spPr>
      </p:pic>
      <p:sp>
        <p:nvSpPr>
          <p:cNvPr id="2" name="Title 1"/>
          <p:cNvSpPr>
            <a:spLocks noGrp="1"/>
          </p:cNvSpPr>
          <p:nvPr>
            <p:ph type="title"/>
          </p:nvPr>
        </p:nvSpPr>
        <p:spPr>
          <a:xfrm>
            <a:off x="514011" y="1822093"/>
            <a:ext cx="8229600" cy="1387136"/>
          </a:xfrm>
          <a:scene3d>
            <a:camera prst="orthographicFront"/>
            <a:lightRig rig="threePt" dir="t"/>
          </a:scene3d>
          <a:sp3d>
            <a:bevelT/>
          </a:sp3d>
        </p:spPr>
        <p:txBody>
          <a:bodyPr>
            <a:noAutofit/>
          </a:bodyPr>
          <a:lstStyle/>
          <a:p>
            <a:pPr algn="ctr"/>
            <a:r>
              <a:rPr lang="en-CA" sz="3600" dirty="0" err="1" smtClean="0">
                <a:solidFill>
                  <a:schemeClr val="bg1"/>
                </a:solidFill>
                <a:effectLst>
                  <a:glow rad="63500">
                    <a:schemeClr val="accent1">
                      <a:satMod val="175000"/>
                      <a:alpha val="40000"/>
                    </a:schemeClr>
                  </a:glow>
                  <a:outerShdw blurRad="50800" dist="38100" dir="2700000" algn="tl" rotWithShape="0">
                    <a:prstClr val="black">
                      <a:alpha val="40000"/>
                    </a:prstClr>
                  </a:outerShdw>
                </a:effectLst>
                <a:latin typeface="Avenir Black Oblique"/>
                <a:cs typeface="Avenir Black Oblique"/>
              </a:rPr>
              <a:t>MAiD</a:t>
            </a:r>
            <a:r>
              <a:rPr lang="en-CA" sz="3600" dirty="0" smtClean="0">
                <a:solidFill>
                  <a:schemeClr val="bg1"/>
                </a:solidFill>
                <a:effectLst>
                  <a:glow rad="63500">
                    <a:schemeClr val="accent1">
                      <a:satMod val="175000"/>
                      <a:alpha val="40000"/>
                    </a:schemeClr>
                  </a:glow>
                  <a:outerShdw blurRad="50800" dist="38100" dir="2700000" algn="tl" rotWithShape="0">
                    <a:prstClr val="black">
                      <a:alpha val="40000"/>
                    </a:prstClr>
                  </a:outerShdw>
                </a:effectLst>
                <a:latin typeface="Avenir Black Oblique"/>
                <a:cs typeface="Avenir Black Oblique"/>
              </a:rPr>
              <a:t> for Mental Disorders: </a:t>
            </a:r>
            <a:br>
              <a:rPr lang="en-CA" sz="3600" dirty="0" smtClean="0">
                <a:solidFill>
                  <a:schemeClr val="bg1"/>
                </a:solidFill>
                <a:effectLst>
                  <a:glow rad="63500">
                    <a:schemeClr val="accent1">
                      <a:satMod val="175000"/>
                      <a:alpha val="40000"/>
                    </a:schemeClr>
                  </a:glow>
                  <a:outerShdw blurRad="50800" dist="38100" dir="2700000" algn="tl" rotWithShape="0">
                    <a:prstClr val="black">
                      <a:alpha val="40000"/>
                    </a:prstClr>
                  </a:outerShdw>
                </a:effectLst>
                <a:latin typeface="Avenir Black Oblique"/>
                <a:cs typeface="Avenir Black Oblique"/>
              </a:rPr>
            </a:br>
            <a:r>
              <a:rPr lang="en-CA" dirty="0" smtClean="0">
                <a:solidFill>
                  <a:schemeClr val="bg1"/>
                </a:solidFill>
                <a:effectLst>
                  <a:glow rad="63500">
                    <a:schemeClr val="accent1">
                      <a:satMod val="175000"/>
                      <a:alpha val="40000"/>
                    </a:schemeClr>
                  </a:glow>
                  <a:outerShdw blurRad="50800" dist="38100" dir="2700000" algn="tl" rotWithShape="0">
                    <a:prstClr val="black">
                      <a:alpha val="40000"/>
                    </a:prstClr>
                  </a:outerShdw>
                </a:effectLst>
                <a:latin typeface="Avenir Black Oblique"/>
                <a:cs typeface="Avenir Black Oblique"/>
              </a:rPr>
              <a:t>What Now? </a:t>
            </a:r>
            <a:endParaRPr lang="en-US" sz="3600" dirty="0">
              <a:solidFill>
                <a:schemeClr val="bg1"/>
              </a:solidFill>
              <a:effectLst>
                <a:glow rad="63500">
                  <a:schemeClr val="accent1">
                    <a:satMod val="175000"/>
                    <a:alpha val="40000"/>
                  </a:schemeClr>
                </a:glow>
                <a:outerShdw blurRad="50800" dist="38100" dir="2700000" algn="tl" rotWithShape="0">
                  <a:prstClr val="black">
                    <a:alpha val="40000"/>
                  </a:prstClr>
                </a:outerShdw>
              </a:effectLst>
              <a:latin typeface="Avenir Black Oblique"/>
              <a:cs typeface="Avenir Black Oblique"/>
            </a:endParaRPr>
          </a:p>
        </p:txBody>
      </p:sp>
      <p:sp>
        <p:nvSpPr>
          <p:cNvPr id="5" name="TextBox 2"/>
          <p:cNvSpPr txBox="1">
            <a:spLocks noChangeArrowheads="1"/>
          </p:cNvSpPr>
          <p:nvPr/>
        </p:nvSpPr>
        <p:spPr bwMode="auto">
          <a:xfrm>
            <a:off x="2317510" y="3725397"/>
            <a:ext cx="44345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2A6EBB"/>
                </a:solidFill>
                <a:latin typeface="Arial" charset="0"/>
                <a:ea typeface="ＭＳ Ｐゴシック" charset="0"/>
                <a:cs typeface="ＭＳ Ｐゴシック" charset="0"/>
              </a:defRPr>
            </a:lvl1pPr>
            <a:lvl2pPr>
              <a:defRPr sz="2800">
                <a:solidFill>
                  <a:srgbClr val="2A6EBB"/>
                </a:solidFill>
                <a:latin typeface="Arial" charset="0"/>
                <a:ea typeface="ＭＳ Ｐゴシック" charset="0"/>
              </a:defRPr>
            </a:lvl2pPr>
            <a:lvl3pPr>
              <a:defRPr sz="2400">
                <a:solidFill>
                  <a:srgbClr val="2A6EBB"/>
                </a:solidFill>
                <a:latin typeface="Arial" charset="0"/>
                <a:ea typeface="ＭＳ Ｐゴシック" charset="0"/>
              </a:defRPr>
            </a:lvl3pPr>
            <a:lvl4pPr>
              <a:defRPr sz="2000">
                <a:solidFill>
                  <a:srgbClr val="2A6EBB"/>
                </a:solidFill>
                <a:latin typeface="Arial" charset="0"/>
                <a:ea typeface="ＭＳ Ｐゴシック" charset="0"/>
              </a:defRPr>
            </a:lvl4pPr>
            <a:lvl5pPr>
              <a:defRPr sz="2000">
                <a:solidFill>
                  <a:srgbClr val="2A6EBB"/>
                </a:solidFill>
                <a:latin typeface="Arial" charset="0"/>
                <a:ea typeface="ＭＳ Ｐゴシック" charset="0"/>
              </a:defRPr>
            </a:lvl5pPr>
            <a:lvl6pPr>
              <a:defRPr sz="2000">
                <a:solidFill>
                  <a:srgbClr val="2A6EBB"/>
                </a:solidFill>
                <a:latin typeface="Arial" charset="0"/>
                <a:ea typeface="ＭＳ Ｐゴシック" charset="0"/>
              </a:defRPr>
            </a:lvl6pPr>
            <a:lvl7pPr>
              <a:defRPr sz="2000">
                <a:solidFill>
                  <a:srgbClr val="2A6EBB"/>
                </a:solidFill>
                <a:latin typeface="Arial" charset="0"/>
                <a:ea typeface="ＭＳ Ｐゴシック" charset="0"/>
              </a:defRPr>
            </a:lvl7pPr>
            <a:lvl8pPr>
              <a:defRPr sz="2000">
                <a:solidFill>
                  <a:srgbClr val="2A6EBB"/>
                </a:solidFill>
                <a:latin typeface="Arial" charset="0"/>
                <a:ea typeface="ＭＳ Ｐゴシック" charset="0"/>
              </a:defRPr>
            </a:lvl8pPr>
            <a:lvl9pPr>
              <a:defRPr sz="2000">
                <a:solidFill>
                  <a:srgbClr val="2A6EBB"/>
                </a:solidFill>
                <a:latin typeface="Arial" charset="0"/>
                <a:ea typeface="ＭＳ Ｐゴシック" charset="0"/>
              </a:defRPr>
            </a:lvl9pPr>
          </a:lstStyle>
          <a:p>
            <a:pPr algn="ctr"/>
            <a:r>
              <a:rPr lang="en-US" sz="1800" dirty="0">
                <a:solidFill>
                  <a:srgbClr val="000000"/>
                </a:solidFill>
                <a:latin typeface="Times New Roman" charset="0"/>
              </a:rPr>
              <a:t>Madeline </a:t>
            </a:r>
            <a:r>
              <a:rPr lang="en-US" sz="1800" dirty="0" smtClean="0">
                <a:solidFill>
                  <a:srgbClr val="000000"/>
                </a:solidFill>
                <a:latin typeface="Times New Roman" charset="0"/>
              </a:rPr>
              <a:t>Li MD PhD</a:t>
            </a:r>
            <a:endParaRPr lang="en-US" sz="1800" dirty="0">
              <a:solidFill>
                <a:srgbClr val="000000"/>
              </a:solidFill>
              <a:latin typeface="Times New Roman" charset="0"/>
            </a:endParaRPr>
          </a:p>
          <a:p>
            <a:pPr algn="ctr"/>
            <a:r>
              <a:rPr lang="en-US" sz="1800" dirty="0" smtClean="0">
                <a:solidFill>
                  <a:srgbClr val="000000"/>
                </a:solidFill>
                <a:latin typeface="Times New Roman" charset="0"/>
              </a:rPr>
              <a:t>Psychiatrist, Princess Margaret Cancer Centre</a:t>
            </a:r>
            <a:endParaRPr lang="en-US" sz="1800" dirty="0">
              <a:solidFill>
                <a:srgbClr val="000000"/>
              </a:solidFill>
              <a:latin typeface="Times New Roman" charset="0"/>
            </a:endParaRPr>
          </a:p>
        </p:txBody>
      </p:sp>
      <p:sp>
        <p:nvSpPr>
          <p:cNvPr id="3" name="Rectangle 2"/>
          <p:cNvSpPr/>
          <p:nvPr/>
        </p:nvSpPr>
        <p:spPr>
          <a:xfrm>
            <a:off x="140642" y="4742076"/>
            <a:ext cx="2813591" cy="307777"/>
          </a:xfrm>
          <a:prstGeom prst="rect">
            <a:avLst/>
          </a:prstGeom>
        </p:spPr>
        <p:txBody>
          <a:bodyPr wrap="none">
            <a:spAutoFit/>
          </a:bodyPr>
          <a:lstStyle/>
          <a:p>
            <a:pPr lvl="0" algn="ctr"/>
            <a:r>
              <a:rPr lang="en" dirty="0" smtClean="0"/>
              <a:t>AGHPS</a:t>
            </a:r>
            <a:r>
              <a:rPr lang="en-CA" dirty="0" smtClean="0"/>
              <a:t> 12th</a:t>
            </a:r>
            <a:r>
              <a:rPr lang="en" dirty="0" smtClean="0"/>
              <a:t> </a:t>
            </a:r>
            <a:r>
              <a:rPr lang="en" dirty="0"/>
              <a:t>Leadership Summit</a:t>
            </a:r>
          </a:p>
        </p:txBody>
      </p:sp>
      <p:sp>
        <p:nvSpPr>
          <p:cNvPr id="7" name="Rectangle 6"/>
          <p:cNvSpPr/>
          <p:nvPr/>
        </p:nvSpPr>
        <p:spPr>
          <a:xfrm>
            <a:off x="7062072" y="4742076"/>
            <a:ext cx="1761570" cy="307777"/>
          </a:xfrm>
          <a:prstGeom prst="rect">
            <a:avLst/>
          </a:prstGeom>
        </p:spPr>
        <p:txBody>
          <a:bodyPr wrap="none">
            <a:spAutoFit/>
          </a:bodyPr>
          <a:lstStyle/>
          <a:p>
            <a:pPr lvl="0" algn="ctr"/>
            <a:r>
              <a:rPr lang="en-CA" dirty="0" smtClean="0"/>
              <a:t>November 10, 2022 </a:t>
            </a:r>
            <a:endParaRPr lang="en" dirty="0"/>
          </a:p>
        </p:txBody>
      </p:sp>
    </p:spTree>
    <p:extLst>
      <p:ext uri="{BB962C8B-B14F-4D97-AF65-F5344CB8AC3E}">
        <p14:creationId xmlns:p14="http://schemas.microsoft.com/office/powerpoint/2010/main" val="8958788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21113"/>
            <a:ext cx="8520600" cy="707400"/>
          </a:xfrm>
        </p:spPr>
        <p:txBody>
          <a:bodyPr>
            <a:normAutofit fontScale="90000"/>
          </a:bodyPr>
          <a:lstStyle/>
          <a:p>
            <a:r>
              <a:rPr lang="en-US" dirty="0" smtClean="0"/>
              <a:t>Dr. Y </a:t>
            </a:r>
            <a:r>
              <a:rPr lang="en-US" sz="2700" dirty="0" smtClean="0"/>
              <a:t>(University professor, father received “orchestrated suicide”)</a:t>
            </a:r>
            <a:endParaRPr lang="en-US" sz="2700" dirty="0"/>
          </a:p>
        </p:txBody>
      </p:sp>
      <p:sp>
        <p:nvSpPr>
          <p:cNvPr id="3" name="Text Placeholder 2"/>
          <p:cNvSpPr>
            <a:spLocks noGrp="1"/>
          </p:cNvSpPr>
          <p:nvPr>
            <p:ph type="body" idx="1"/>
          </p:nvPr>
        </p:nvSpPr>
        <p:spPr>
          <a:xfrm>
            <a:off x="218775" y="1090786"/>
            <a:ext cx="8832301" cy="3710674"/>
          </a:xfrm>
        </p:spPr>
        <p:txBody>
          <a:bodyPr>
            <a:normAutofit fontScale="85000" lnSpcReduction="20000"/>
          </a:bodyPr>
          <a:lstStyle/>
          <a:p>
            <a:r>
              <a:rPr lang="en-US" dirty="0" smtClean="0"/>
              <a:t>Father was 77 y/o, separated, 3 sons, former policeman</a:t>
            </a:r>
          </a:p>
          <a:p>
            <a:r>
              <a:rPr lang="en-US" dirty="0"/>
              <a:t>p</a:t>
            </a:r>
            <a:r>
              <a:rPr lang="en-US" dirty="0" smtClean="0"/>
              <a:t>ossible PTSD, narcissistic personality disorder, alcohol use disorder</a:t>
            </a:r>
          </a:p>
          <a:p>
            <a:r>
              <a:rPr lang="en-US" dirty="0" smtClean="0"/>
              <a:t>Failed marriage </a:t>
            </a:r>
            <a:r>
              <a:rPr lang="mr-IN" dirty="0" smtClean="0"/>
              <a:t>–</a:t>
            </a:r>
            <a:r>
              <a:rPr lang="en-US" dirty="0" smtClean="0"/>
              <a:t> controlling and abusive to wife</a:t>
            </a:r>
          </a:p>
          <a:p>
            <a:r>
              <a:rPr lang="en-US" dirty="0" smtClean="0"/>
              <a:t>Failed business </a:t>
            </a:r>
            <a:r>
              <a:rPr lang="mr-IN" dirty="0" smtClean="0"/>
              <a:t>–</a:t>
            </a:r>
            <a:r>
              <a:rPr lang="en-US" dirty="0" smtClean="0"/>
              <a:t> living alone on boat</a:t>
            </a:r>
          </a:p>
          <a:p>
            <a:r>
              <a:rPr lang="en-US" dirty="0" smtClean="0"/>
              <a:t>Multiple previous suicide attempts, no ongoing psychiatric care</a:t>
            </a:r>
          </a:p>
          <a:p>
            <a:r>
              <a:rPr lang="en-US" dirty="0" smtClean="0"/>
              <a:t>Neglecting self-care, living in squalor, “drinking himself to death”</a:t>
            </a:r>
          </a:p>
          <a:p>
            <a:r>
              <a:rPr lang="en-US" dirty="0"/>
              <a:t>A</a:t>
            </a:r>
            <a:r>
              <a:rPr lang="en-US" dirty="0" smtClean="0"/>
              <a:t>dmitted to hospital after a fall due to sepsis, co-morbid HTN, COPD</a:t>
            </a:r>
          </a:p>
          <a:p>
            <a:r>
              <a:rPr lang="en-US" dirty="0" smtClean="0"/>
              <a:t>Refusing discharge to assisted living, requested </a:t>
            </a:r>
            <a:r>
              <a:rPr lang="en-US" dirty="0" err="1" smtClean="0"/>
              <a:t>MAiD</a:t>
            </a:r>
            <a:endParaRPr lang="en-US" dirty="0" smtClean="0"/>
          </a:p>
          <a:p>
            <a:r>
              <a:rPr lang="en-US" dirty="0" smtClean="0"/>
              <a:t>Assessors refused to consider collateral from family, no psychiatric assessment, would not provide rationale for Track 2 eligibility</a:t>
            </a:r>
          </a:p>
          <a:p>
            <a:r>
              <a:rPr lang="en-US" dirty="0" smtClean="0"/>
              <a:t>Eventual forced transfer to assisted living, stopped eating and converted to Track 1 at day 45/90, chose ex-wife’s birthday as date for </a:t>
            </a:r>
            <a:r>
              <a:rPr lang="en-US" dirty="0" err="1" smtClean="0"/>
              <a:t>MAiD</a:t>
            </a:r>
            <a:r>
              <a:rPr lang="en-US" dirty="0" smtClean="0"/>
              <a:t> as a “gift” to her, with only 2 days notice to family</a:t>
            </a:r>
          </a:p>
          <a:p>
            <a:endParaRPr lang="en-US" dirty="0"/>
          </a:p>
          <a:p>
            <a:pPr>
              <a:buFont typeface="Wingdings" charset="2"/>
              <a:buChar char="Ø"/>
            </a:pPr>
            <a:r>
              <a:rPr lang="en-US" dirty="0" smtClean="0"/>
              <a:t>Dr. Y profoundly traumatized, complicated bereavement, actively engaged in suicide survivor support groups, considering litigation/going to media</a:t>
            </a:r>
          </a:p>
        </p:txBody>
      </p:sp>
    </p:spTree>
    <p:extLst>
      <p:ext uri="{BB962C8B-B14F-4D97-AF65-F5344CB8AC3E}">
        <p14:creationId xmlns:p14="http://schemas.microsoft.com/office/powerpoint/2010/main" val="18563563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452438" y="357188"/>
            <a:ext cx="8239125" cy="538106"/>
          </a:xfrm>
          <a:prstGeom prst="rect">
            <a:avLst/>
          </a:prstGeom>
        </p:spPr>
        <p:txBody>
          <a:bodyPr lIns="34290" tIns="17145" rIns="34290" bIns="17145"/>
          <a:lst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9pPr>
          </a:lstStyle>
          <a:p>
            <a:r>
              <a:rPr lang="en-US" sz="3200" dirty="0" smtClean="0">
                <a:solidFill>
                  <a:srgbClr val="EF6C00"/>
                </a:solidFill>
              </a:rPr>
              <a:t>Is There a Muddy Middle?</a:t>
            </a:r>
            <a:endParaRPr lang="en-US" sz="3200" dirty="0">
              <a:solidFill>
                <a:srgbClr val="EF6C00"/>
              </a:solidFill>
            </a:endParaRPr>
          </a:p>
        </p:txBody>
      </p:sp>
      <p:sp>
        <p:nvSpPr>
          <p:cNvPr id="5" name="Rectangle 4"/>
          <p:cNvSpPr/>
          <p:nvPr/>
        </p:nvSpPr>
        <p:spPr>
          <a:xfrm>
            <a:off x="418081" y="907229"/>
            <a:ext cx="8430367" cy="773289"/>
          </a:xfrm>
          <a:prstGeom prst="rect">
            <a:avLst/>
          </a:prstGeom>
        </p:spPr>
        <p:txBody>
          <a:bodyPr wrap="square" lIns="34290" tIns="17145" rIns="34290" bIns="17145">
            <a:spAutoFit/>
          </a:bodyPr>
          <a:lstStyle/>
          <a:p>
            <a:pPr marL="214313" indent="-214313">
              <a:buFont typeface="Arial"/>
              <a:buChar char="•"/>
            </a:pPr>
            <a:r>
              <a:rPr lang="sk-SK" sz="1800" b="1" dirty="0">
                <a:solidFill>
                  <a:srgbClr val="695D46"/>
                </a:solidFill>
              </a:rPr>
              <a:t>Fundamental disagreements are based on values</a:t>
            </a:r>
            <a:endParaRPr lang="sk-SK" sz="1800" dirty="0">
              <a:solidFill>
                <a:srgbClr val="695D46"/>
              </a:solidFill>
            </a:endParaRPr>
          </a:p>
          <a:p>
            <a:pPr marL="777478" indent="-310753">
              <a:buFont typeface="Courier New"/>
              <a:buChar char="o"/>
            </a:pPr>
            <a:r>
              <a:rPr lang="sk-SK" sz="1500" dirty="0">
                <a:solidFill>
                  <a:srgbClr val="695D46"/>
                </a:solidFill>
              </a:rPr>
              <a:t>v</a:t>
            </a:r>
            <a:r>
              <a:rPr lang="en-CA" sz="1500" dirty="0">
                <a:solidFill>
                  <a:srgbClr val="695D46"/>
                </a:solidFill>
              </a:rPr>
              <a:t>s non-fundamental disagreements based on facts and can be resolved</a:t>
            </a:r>
          </a:p>
          <a:p>
            <a:pPr marL="777478" indent="-310753">
              <a:buFont typeface="Courier New"/>
              <a:buChar char="o"/>
            </a:pPr>
            <a:r>
              <a:rPr lang="en-CA" sz="1500" dirty="0">
                <a:solidFill>
                  <a:srgbClr val="695D46"/>
                </a:solidFill>
              </a:rPr>
              <a:t>only solution to fundamental disagreements is to dispassionately present both sides </a:t>
            </a:r>
            <a:endParaRPr lang="en-US" sz="1500" dirty="0">
              <a:solidFill>
                <a:srgbClr val="695D46"/>
              </a:solidFill>
            </a:endParaRPr>
          </a:p>
        </p:txBody>
      </p:sp>
      <p:pic>
        <p:nvPicPr>
          <p:cNvPr id="7" name="Picture 6" descr="SES8QQ06SUE7OKEMG_Sisco van Veen-MAiD.pdf"/>
          <p:cNvPicPr>
            <a:picLocks noChangeAspect="1"/>
          </p:cNvPicPr>
          <p:nvPr/>
        </p:nvPicPr>
        <p:blipFill rotWithShape="1">
          <a:blip r:embed="rId3">
            <a:extLst>
              <a:ext uri="{28A0092B-C50C-407E-A947-70E740481C1C}">
                <a14:useLocalDpi xmlns:a14="http://schemas.microsoft.com/office/drawing/2010/main" val="0"/>
              </a:ext>
            </a:extLst>
          </a:blip>
          <a:srcRect l="4857" t="26968" r="4385" b="21265"/>
          <a:stretch/>
        </p:blipFill>
        <p:spPr>
          <a:xfrm>
            <a:off x="1060408" y="1798266"/>
            <a:ext cx="6749636" cy="2974818"/>
          </a:xfrm>
          <a:prstGeom prst="rect">
            <a:avLst/>
          </a:prstGeom>
        </p:spPr>
      </p:pic>
      <p:sp>
        <p:nvSpPr>
          <p:cNvPr id="8" name="TextBox 7"/>
          <p:cNvSpPr txBox="1"/>
          <p:nvPr/>
        </p:nvSpPr>
        <p:spPr>
          <a:xfrm>
            <a:off x="7859806" y="4712565"/>
            <a:ext cx="1172942" cy="261610"/>
          </a:xfrm>
          <a:prstGeom prst="rect">
            <a:avLst/>
          </a:prstGeom>
          <a:noFill/>
        </p:spPr>
        <p:txBody>
          <a:bodyPr wrap="none" rtlCol="0">
            <a:spAutoFit/>
          </a:bodyPr>
          <a:lstStyle/>
          <a:p>
            <a:r>
              <a:rPr lang="en-US" sz="1100" dirty="0"/>
              <a:t>v</a:t>
            </a:r>
            <a:r>
              <a:rPr lang="en-US" sz="1100" dirty="0" smtClean="0"/>
              <a:t>an </a:t>
            </a:r>
            <a:r>
              <a:rPr lang="en-US" sz="1100" dirty="0" err="1" smtClean="0"/>
              <a:t>Veen</a:t>
            </a:r>
            <a:r>
              <a:rPr lang="en-US" sz="1100" dirty="0" smtClean="0"/>
              <a:t>, 2020</a:t>
            </a:r>
            <a:endParaRPr lang="en-US" sz="1100" dirty="0"/>
          </a:p>
        </p:txBody>
      </p:sp>
    </p:spTree>
    <p:extLst>
      <p:ext uri="{BB962C8B-B14F-4D97-AF65-F5344CB8AC3E}">
        <p14:creationId xmlns:p14="http://schemas.microsoft.com/office/powerpoint/2010/main" val="20432215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txBox="1">
            <a:spLocks/>
          </p:cNvSpPr>
          <p:nvPr/>
        </p:nvSpPr>
        <p:spPr>
          <a:xfrm>
            <a:off x="452438" y="357188"/>
            <a:ext cx="8239125" cy="538106"/>
          </a:xfrm>
          <a:prstGeom prst="rect">
            <a:avLst/>
          </a:prstGeom>
        </p:spPr>
        <p:txBody>
          <a:bodyPr lIns="34290" tIns="17145" rIns="34290" bIns="17145"/>
          <a:lst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9pPr>
          </a:lstStyle>
          <a:p>
            <a:r>
              <a:rPr lang="en-US" sz="3200" dirty="0" smtClean="0">
                <a:solidFill>
                  <a:srgbClr val="EF6C00"/>
                </a:solidFill>
              </a:rPr>
              <a:t>Autonomy </a:t>
            </a:r>
            <a:r>
              <a:rPr lang="en-US" sz="3200" dirty="0" err="1" smtClean="0">
                <a:solidFill>
                  <a:srgbClr val="EF6C00"/>
                </a:solidFill>
              </a:rPr>
              <a:t>vs</a:t>
            </a:r>
            <a:r>
              <a:rPr lang="en-US" sz="3200" dirty="0" smtClean="0">
                <a:solidFill>
                  <a:srgbClr val="EF6C00"/>
                </a:solidFill>
              </a:rPr>
              <a:t> Paternalism</a:t>
            </a:r>
            <a:endParaRPr lang="en-US" sz="3200" dirty="0">
              <a:solidFill>
                <a:srgbClr val="EF6C00"/>
              </a:solidFill>
            </a:endParaRPr>
          </a:p>
        </p:txBody>
      </p:sp>
      <p:cxnSp>
        <p:nvCxnSpPr>
          <p:cNvPr id="7" name="Straight Connector 6"/>
          <p:cNvCxnSpPr/>
          <p:nvPr/>
        </p:nvCxnSpPr>
        <p:spPr>
          <a:xfrm>
            <a:off x="2870931" y="387668"/>
            <a:ext cx="2196698" cy="381416"/>
          </a:xfrm>
          <a:prstGeom prst="line">
            <a:avLst/>
          </a:prstGeom>
          <a:noFill/>
          <a:ln w="57150" cap="flat" cmpd="sng">
            <a:solidFill>
              <a:srgbClr val="FF0000"/>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p:cNvCxnSpPr/>
          <p:nvPr/>
        </p:nvCxnSpPr>
        <p:spPr>
          <a:xfrm flipV="1">
            <a:off x="2898921" y="396225"/>
            <a:ext cx="2196698" cy="381416"/>
          </a:xfrm>
          <a:prstGeom prst="line">
            <a:avLst/>
          </a:prstGeom>
          <a:noFill/>
          <a:ln w="57150" cap="flat" cmpd="sng">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9" name="Rectangle 8"/>
          <p:cNvSpPr/>
          <p:nvPr/>
        </p:nvSpPr>
        <p:spPr>
          <a:xfrm>
            <a:off x="5257299" y="286418"/>
            <a:ext cx="2105276" cy="525144"/>
          </a:xfrm>
          <a:prstGeom prst="rect">
            <a:avLst/>
          </a:prstGeom>
        </p:spPr>
        <p:txBody>
          <a:bodyPr wrap="none" lIns="34290" tIns="17145" rIns="34290" bIns="17145">
            <a:spAutoFit/>
          </a:bodyPr>
          <a:lstStyle/>
          <a:p>
            <a:r>
              <a:rPr lang="en-US" sz="3200" b="1" dirty="0">
                <a:solidFill>
                  <a:srgbClr val="EF6C00"/>
                </a:solidFill>
              </a:rPr>
              <a:t>Protection</a:t>
            </a:r>
          </a:p>
        </p:txBody>
      </p:sp>
      <p:sp>
        <p:nvSpPr>
          <p:cNvPr id="13" name="Rectangle 12"/>
          <p:cNvSpPr/>
          <p:nvPr/>
        </p:nvSpPr>
        <p:spPr>
          <a:xfrm>
            <a:off x="528332" y="942067"/>
            <a:ext cx="7702390" cy="1681229"/>
          </a:xfrm>
          <a:prstGeom prst="rect">
            <a:avLst/>
          </a:prstGeom>
        </p:spPr>
        <p:txBody>
          <a:bodyPr wrap="square" lIns="34290" tIns="17145" rIns="34290" bIns="17145">
            <a:spAutoFit/>
          </a:bodyPr>
          <a:lstStyle/>
          <a:p>
            <a:pPr marL="285750" lvl="3" indent="-285750">
              <a:buFont typeface="Arial"/>
              <a:buChar char="•"/>
            </a:pPr>
            <a:r>
              <a:rPr lang="en-US" sz="1600" dirty="0" smtClean="0">
                <a:solidFill>
                  <a:srgbClr val="695D46"/>
                </a:solidFill>
              </a:rPr>
              <a:t>False </a:t>
            </a:r>
            <a:r>
              <a:rPr lang="en-US" sz="1600" dirty="0">
                <a:solidFill>
                  <a:srgbClr val="695D46"/>
                </a:solidFill>
              </a:rPr>
              <a:t>dichotomy as neither 100% autonomy nor 100% protection are safe or acceptable medical practice</a:t>
            </a:r>
          </a:p>
          <a:p>
            <a:pPr marL="835819" lvl="4" indent="-301228">
              <a:buFont typeface="Courier New"/>
              <a:buChar char="o"/>
            </a:pPr>
            <a:r>
              <a:rPr lang="en-US" sz="1600" dirty="0">
                <a:solidFill>
                  <a:srgbClr val="695D46"/>
                </a:solidFill>
              </a:rPr>
              <a:t>C-14: need to balance respect for autonomy with protection of the </a:t>
            </a:r>
            <a:r>
              <a:rPr lang="en-US" sz="1600" dirty="0" smtClean="0">
                <a:solidFill>
                  <a:srgbClr val="695D46"/>
                </a:solidFill>
              </a:rPr>
              <a:t>vulnerable who may be induced to commit suicide at a time of weakness</a:t>
            </a:r>
            <a:endParaRPr lang="en-US" sz="1600" dirty="0">
              <a:solidFill>
                <a:srgbClr val="695D46"/>
              </a:solidFill>
            </a:endParaRPr>
          </a:p>
          <a:p>
            <a:pPr marL="835819" lvl="4" indent="-301228">
              <a:buFont typeface="Courier New"/>
              <a:buChar char="o"/>
            </a:pPr>
            <a:endParaRPr lang="en-US" sz="1100" dirty="0">
              <a:solidFill>
                <a:srgbClr val="695D46"/>
              </a:solidFill>
            </a:endParaRPr>
          </a:p>
          <a:p>
            <a:pPr marL="257165" lvl="3" indent="-257165" defTabSz="914336" hangingPunct="0">
              <a:buClr>
                <a:schemeClr val="accent1">
                  <a:lumMod val="50000"/>
                </a:schemeClr>
              </a:buClr>
              <a:buFont typeface="Arial"/>
              <a:buChar char="•"/>
            </a:pPr>
            <a:r>
              <a:rPr lang="sk-SK" sz="1600" dirty="0">
                <a:solidFill>
                  <a:srgbClr val="695D46"/>
                </a:solidFill>
                <a:latin typeface="Helvetica Neue"/>
                <a:ea typeface="Helvetica Neue"/>
                <a:cs typeface="Helvetica Neue"/>
                <a:sym typeface="Helvetica Neue"/>
              </a:rPr>
              <a:t>Know where your values lie </a:t>
            </a:r>
            <a:r>
              <a:rPr lang="sk-SK" sz="1600" dirty="0" smtClean="0">
                <a:solidFill>
                  <a:srgbClr val="695D46"/>
                </a:solidFill>
                <a:latin typeface="Helvetica Neue"/>
                <a:ea typeface="Helvetica Neue"/>
                <a:cs typeface="Helvetica Neue"/>
                <a:sym typeface="Helvetica Neue"/>
              </a:rPr>
              <a:t>to avoid having them bias your MAiD assessments</a:t>
            </a:r>
          </a:p>
          <a:p>
            <a:pPr marL="804863" lvl="4" indent="-265113" defTabSz="914336" hangingPunct="0">
              <a:buClr>
                <a:schemeClr val="accent1">
                  <a:lumMod val="50000"/>
                </a:schemeClr>
              </a:buClr>
              <a:buFont typeface="Courier New"/>
              <a:buChar char="o"/>
            </a:pPr>
            <a:r>
              <a:rPr lang="sk-SK" sz="1600" dirty="0">
                <a:solidFill>
                  <a:srgbClr val="695D46"/>
                </a:solidFill>
                <a:latin typeface="Helvetica Neue"/>
                <a:ea typeface="Helvetica Neue"/>
                <a:cs typeface="Helvetica Neue"/>
                <a:sym typeface="Helvetica Neue"/>
              </a:rPr>
              <a:t>U</a:t>
            </a:r>
            <a:r>
              <a:rPr lang="sk-SK" sz="1600" dirty="0" smtClean="0">
                <a:solidFill>
                  <a:srgbClr val="695D46"/>
                </a:solidFill>
                <a:latin typeface="Helvetica Neue"/>
                <a:ea typeface="Helvetica Neue"/>
                <a:cs typeface="Helvetica Neue"/>
                <a:sym typeface="Helvetica Neue"/>
              </a:rPr>
              <a:t>navoidable </a:t>
            </a:r>
            <a:r>
              <a:rPr lang="sk-SK" sz="1600" dirty="0">
                <a:solidFill>
                  <a:srgbClr val="695D46"/>
                </a:solidFill>
                <a:latin typeface="Helvetica Neue"/>
                <a:ea typeface="Helvetica Neue"/>
                <a:cs typeface="Helvetica Neue"/>
                <a:sym typeface="Helvetica Neue"/>
              </a:rPr>
              <a:t>trade-off which must be recognized</a:t>
            </a:r>
          </a:p>
        </p:txBody>
      </p:sp>
      <p:graphicFrame>
        <p:nvGraphicFramePr>
          <p:cNvPr id="10" name="Diagram 9"/>
          <p:cNvGraphicFramePr/>
          <p:nvPr>
            <p:extLst>
              <p:ext uri="{D42A27DB-BD31-4B8C-83A1-F6EECF244321}">
                <p14:modId xmlns:p14="http://schemas.microsoft.com/office/powerpoint/2010/main" val="1827491984"/>
              </p:ext>
            </p:extLst>
          </p:nvPr>
        </p:nvGraphicFramePr>
        <p:xfrm>
          <a:off x="1441659" y="2878673"/>
          <a:ext cx="5466806" cy="175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05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txBox="1">
            <a:spLocks/>
          </p:cNvSpPr>
          <p:nvPr/>
        </p:nvSpPr>
        <p:spPr>
          <a:xfrm>
            <a:off x="452438" y="357188"/>
            <a:ext cx="8239125" cy="538106"/>
          </a:xfrm>
          <a:prstGeom prst="rect">
            <a:avLst/>
          </a:prstGeom>
        </p:spPr>
        <p:txBody>
          <a:bodyPr lIns="34290" tIns="17145" rIns="34290" bIns="17145"/>
          <a:lst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j-lt"/>
                <a:ea typeface="+mj-ea"/>
                <a:cs typeface="+mj-cs"/>
                <a:sym typeface="Helvetica Neue"/>
              </a:defRPr>
            </a:lvl9pPr>
          </a:lstStyle>
          <a:p>
            <a:r>
              <a:rPr lang="en-US" sz="3600" dirty="0" smtClean="0">
                <a:solidFill>
                  <a:srgbClr val="EF6C00"/>
                </a:solidFill>
              </a:rPr>
              <a:t>Necessary and Sufficient Conditions</a:t>
            </a:r>
            <a:endParaRPr lang="en-US" sz="3600" dirty="0">
              <a:solidFill>
                <a:srgbClr val="EF6C00"/>
              </a:solidFill>
            </a:endParaRPr>
          </a:p>
        </p:txBody>
      </p:sp>
      <p:sp>
        <p:nvSpPr>
          <p:cNvPr id="13" name="Rectangle 12"/>
          <p:cNvSpPr/>
          <p:nvPr/>
        </p:nvSpPr>
        <p:spPr>
          <a:xfrm>
            <a:off x="560082" y="1196066"/>
            <a:ext cx="7698266" cy="3081613"/>
          </a:xfrm>
          <a:prstGeom prst="rect">
            <a:avLst/>
          </a:prstGeom>
        </p:spPr>
        <p:txBody>
          <a:bodyPr wrap="square" lIns="34290" tIns="17145" rIns="34290" bIns="17145">
            <a:spAutoFit/>
          </a:bodyPr>
          <a:lstStyle/>
          <a:p>
            <a:pPr marL="214313" indent="-214313">
              <a:buFont typeface="Arial"/>
              <a:buChar char="•"/>
            </a:pPr>
            <a:r>
              <a:rPr lang="sk-SK" sz="1800" b="1" dirty="0">
                <a:solidFill>
                  <a:schemeClr val="bg2"/>
                </a:solidFill>
              </a:rPr>
              <a:t>Necessary</a:t>
            </a:r>
            <a:r>
              <a:rPr lang="sk-SK" sz="1800" dirty="0">
                <a:solidFill>
                  <a:schemeClr val="bg2"/>
                </a:solidFill>
              </a:rPr>
              <a:t> condition: Must be present for an event to occur</a:t>
            </a:r>
          </a:p>
          <a:p>
            <a:pPr marL="777478" indent="-310753">
              <a:buFont typeface="Courier New"/>
              <a:buChar char="o"/>
            </a:pPr>
            <a:r>
              <a:rPr lang="sk-SK" sz="1800" dirty="0">
                <a:solidFill>
                  <a:schemeClr val="bg2"/>
                </a:solidFill>
              </a:rPr>
              <a:t>b</a:t>
            </a:r>
            <a:r>
              <a:rPr lang="en-US" sz="1800" dirty="0" err="1">
                <a:solidFill>
                  <a:schemeClr val="bg2"/>
                </a:solidFill>
              </a:rPr>
              <a:t>ut</a:t>
            </a:r>
            <a:r>
              <a:rPr lang="en-US" sz="1800" dirty="0">
                <a:solidFill>
                  <a:schemeClr val="bg2"/>
                </a:solidFill>
              </a:rPr>
              <a:t> does not guarantee any result </a:t>
            </a:r>
            <a:r>
              <a:rPr lang="mr-IN" sz="1800" dirty="0">
                <a:solidFill>
                  <a:schemeClr val="bg2"/>
                </a:solidFill>
              </a:rPr>
              <a:t>–</a:t>
            </a:r>
            <a:r>
              <a:rPr lang="en-US" sz="1800" dirty="0">
                <a:solidFill>
                  <a:schemeClr val="bg2"/>
                </a:solidFill>
              </a:rPr>
              <a:t> e.g. having a ticket in a lottery is necessary for winning that lottery (but not sufficient)</a:t>
            </a:r>
          </a:p>
          <a:p>
            <a:pPr marL="835819" lvl="5" indent="-301228">
              <a:buFont typeface="Courier New"/>
              <a:buChar char="o"/>
            </a:pPr>
            <a:endParaRPr lang="en-US" sz="1800" dirty="0">
              <a:solidFill>
                <a:schemeClr val="bg2"/>
              </a:solidFill>
            </a:endParaRPr>
          </a:p>
          <a:p>
            <a:pPr marL="257175" lvl="3" indent="-257175">
              <a:buFont typeface="Arial"/>
              <a:buChar char="•"/>
            </a:pPr>
            <a:r>
              <a:rPr lang="sk-SK" sz="1800" b="1" dirty="0">
                <a:solidFill>
                  <a:schemeClr val="bg2"/>
                </a:solidFill>
              </a:rPr>
              <a:t>Sufficient</a:t>
            </a:r>
            <a:r>
              <a:rPr lang="sk-SK" sz="1800" dirty="0">
                <a:solidFill>
                  <a:schemeClr val="bg2"/>
                </a:solidFill>
              </a:rPr>
              <a:t> condition: Alone will produce the event or result</a:t>
            </a:r>
          </a:p>
          <a:p>
            <a:pPr marL="777478" lvl="3" indent="-310753">
              <a:buFont typeface="Courier New"/>
              <a:buChar char="o"/>
            </a:pPr>
            <a:r>
              <a:rPr lang="sk-SK" sz="1800" dirty="0">
                <a:solidFill>
                  <a:schemeClr val="bg2"/>
                </a:solidFill>
              </a:rPr>
              <a:t>e</a:t>
            </a:r>
            <a:r>
              <a:rPr lang="en-US" sz="1800" dirty="0">
                <a:solidFill>
                  <a:schemeClr val="bg2"/>
                </a:solidFill>
              </a:rPr>
              <a:t>.g. decapitation is sufficient for death (but not necessary)</a:t>
            </a:r>
          </a:p>
          <a:p>
            <a:pPr marL="835819" lvl="4" indent="-301228">
              <a:buFont typeface="Courier New"/>
              <a:buChar char="o"/>
            </a:pPr>
            <a:endParaRPr lang="en-US" sz="1800" dirty="0">
              <a:solidFill>
                <a:schemeClr val="bg2"/>
              </a:solidFill>
            </a:endParaRPr>
          </a:p>
          <a:p>
            <a:pPr marL="257175" lvl="3" indent="-257175">
              <a:buFont typeface="Arial"/>
              <a:buChar char="•"/>
            </a:pPr>
            <a:r>
              <a:rPr lang="en-US" sz="1800" b="1" dirty="0">
                <a:solidFill>
                  <a:schemeClr val="bg2"/>
                </a:solidFill>
              </a:rPr>
              <a:t>Causal fallacy</a:t>
            </a:r>
            <a:r>
              <a:rPr lang="en-US" sz="1800" dirty="0">
                <a:solidFill>
                  <a:schemeClr val="bg2"/>
                </a:solidFill>
              </a:rPr>
              <a:t>: assuming a necessary condition is sufficient</a:t>
            </a:r>
          </a:p>
          <a:p>
            <a:pPr marL="835819" lvl="3" indent="-301228">
              <a:buFont typeface="Courier New"/>
              <a:buChar char="o"/>
            </a:pPr>
            <a:r>
              <a:rPr lang="en-US" sz="1800" dirty="0">
                <a:solidFill>
                  <a:schemeClr val="bg2"/>
                </a:solidFill>
              </a:rPr>
              <a:t>e.g. air is a necessary condition for life, but alone is not sufficient</a:t>
            </a:r>
          </a:p>
          <a:p>
            <a:pPr marL="835819" lvl="3" indent="-301228">
              <a:buFont typeface="Courier New"/>
              <a:buChar char="o"/>
            </a:pPr>
            <a:endParaRPr lang="en-US" sz="1800" dirty="0">
              <a:solidFill>
                <a:schemeClr val="bg2"/>
              </a:solidFill>
            </a:endParaRPr>
          </a:p>
          <a:p>
            <a:pPr marL="267296" lvl="1" indent="-267296">
              <a:buFont typeface="Wingdings" charset="2"/>
              <a:buChar char="Ø"/>
            </a:pPr>
            <a:r>
              <a:rPr lang="en-US" sz="1800" b="1" dirty="0">
                <a:solidFill>
                  <a:schemeClr val="bg2"/>
                </a:solidFill>
              </a:rPr>
              <a:t>Can this apply to MAID?</a:t>
            </a:r>
          </a:p>
        </p:txBody>
      </p:sp>
    </p:spTree>
    <p:extLst>
      <p:ext uri="{BB962C8B-B14F-4D97-AF65-F5344CB8AC3E}">
        <p14:creationId xmlns:p14="http://schemas.microsoft.com/office/powerpoint/2010/main" val="4174673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6778" y="279291"/>
            <a:ext cx="2283598" cy="544103"/>
          </a:xfrm>
          <a:prstGeom prst="rect">
            <a:avLst/>
          </a:prstGeom>
          <a:noFill/>
        </p:spPr>
        <p:txBody>
          <a:bodyPr wrap="square" lIns="81639" tIns="40820" rIns="81639" bIns="40820" rtlCol="0">
            <a:spAutoFit/>
          </a:bodyPr>
          <a:lstStyle/>
          <a:p>
            <a:pPr algn="ctr"/>
            <a:r>
              <a:rPr lang="en-US" sz="1500" b="1" dirty="0">
                <a:solidFill>
                  <a:srgbClr val="EF6C00"/>
                </a:solidFill>
                <a:latin typeface="Calibri"/>
                <a:cs typeface="Calibri"/>
              </a:rPr>
              <a:t>Necessary Condition </a:t>
            </a:r>
          </a:p>
          <a:p>
            <a:pPr algn="ctr"/>
            <a:r>
              <a:rPr lang="en-US" sz="1500" b="1" dirty="0">
                <a:solidFill>
                  <a:srgbClr val="EF6C00"/>
                </a:solidFill>
                <a:latin typeface="Calibri"/>
                <a:cs typeface="Calibri"/>
              </a:rPr>
              <a:t>(Legal Eligibility)</a:t>
            </a:r>
          </a:p>
        </p:txBody>
      </p:sp>
      <p:sp>
        <p:nvSpPr>
          <p:cNvPr id="8" name="TextBox 7"/>
          <p:cNvSpPr txBox="1"/>
          <p:nvPr/>
        </p:nvSpPr>
        <p:spPr>
          <a:xfrm>
            <a:off x="1698738" y="279292"/>
            <a:ext cx="3256168" cy="544102"/>
          </a:xfrm>
          <a:prstGeom prst="rect">
            <a:avLst/>
          </a:prstGeom>
          <a:noFill/>
        </p:spPr>
        <p:txBody>
          <a:bodyPr wrap="square" lIns="81639" tIns="40820" rIns="81639" bIns="40820" rtlCol="0">
            <a:spAutoFit/>
          </a:bodyPr>
          <a:lstStyle/>
          <a:p>
            <a:pPr algn="ctr"/>
            <a:r>
              <a:rPr lang="en-US" sz="1500" b="1" dirty="0">
                <a:solidFill>
                  <a:schemeClr val="accent1"/>
                </a:solidFill>
                <a:latin typeface="Calibri"/>
                <a:cs typeface="Calibri"/>
              </a:rPr>
              <a:t>Sufficient Condition </a:t>
            </a:r>
          </a:p>
          <a:p>
            <a:pPr algn="ctr"/>
            <a:r>
              <a:rPr lang="en-US" sz="1500" b="1" dirty="0">
                <a:solidFill>
                  <a:schemeClr val="accent1"/>
                </a:solidFill>
                <a:latin typeface="Calibri"/>
                <a:cs typeface="Calibri"/>
              </a:rPr>
              <a:t>(Consider Vulnerability)</a:t>
            </a:r>
          </a:p>
        </p:txBody>
      </p:sp>
      <p:sp>
        <p:nvSpPr>
          <p:cNvPr id="9" name="TextBox 8"/>
          <p:cNvSpPr txBox="1"/>
          <p:nvPr/>
        </p:nvSpPr>
        <p:spPr>
          <a:xfrm>
            <a:off x="5802728" y="279290"/>
            <a:ext cx="1914649" cy="544104"/>
          </a:xfrm>
          <a:prstGeom prst="rect">
            <a:avLst/>
          </a:prstGeom>
          <a:noFill/>
        </p:spPr>
        <p:txBody>
          <a:bodyPr wrap="square" lIns="81639" tIns="40820" rIns="81639" bIns="40820" rtlCol="0">
            <a:spAutoFit/>
          </a:bodyPr>
          <a:lstStyle/>
          <a:p>
            <a:pPr algn="ctr"/>
            <a:r>
              <a:rPr lang="en-US" sz="1500" b="1" dirty="0" err="1">
                <a:solidFill>
                  <a:schemeClr val="accent1"/>
                </a:solidFill>
                <a:latin typeface="Calibri"/>
                <a:cs typeface="Calibri"/>
              </a:rPr>
              <a:t>MAiD</a:t>
            </a:r>
            <a:r>
              <a:rPr lang="en-US" sz="1500" b="1" dirty="0">
                <a:solidFill>
                  <a:schemeClr val="accent1"/>
                </a:solidFill>
                <a:latin typeface="Calibri"/>
                <a:cs typeface="Calibri"/>
              </a:rPr>
              <a:t> Assessment Outcome</a:t>
            </a:r>
          </a:p>
        </p:txBody>
      </p:sp>
      <p:sp>
        <p:nvSpPr>
          <p:cNvPr id="10" name="TextBox 9"/>
          <p:cNvSpPr txBox="1"/>
          <p:nvPr/>
        </p:nvSpPr>
        <p:spPr>
          <a:xfrm>
            <a:off x="703476" y="1743274"/>
            <a:ext cx="722703" cy="313271"/>
          </a:xfrm>
          <a:prstGeom prst="rect">
            <a:avLst/>
          </a:prstGeom>
          <a:noFill/>
        </p:spPr>
        <p:txBody>
          <a:bodyPr wrap="none" lIns="81639" tIns="40820" rIns="81639" bIns="40820" rtlCol="0">
            <a:spAutoFit/>
          </a:bodyPr>
          <a:lstStyle/>
          <a:p>
            <a:r>
              <a:rPr lang="en-US" sz="1500" dirty="0">
                <a:solidFill>
                  <a:srgbClr val="695D46"/>
                </a:solidFill>
                <a:latin typeface="Calibri"/>
                <a:cs typeface="Calibri"/>
              </a:rPr>
              <a:t>Eligible</a:t>
            </a:r>
          </a:p>
        </p:txBody>
      </p:sp>
      <p:sp>
        <p:nvSpPr>
          <p:cNvPr id="11" name="TextBox 10"/>
          <p:cNvSpPr txBox="1"/>
          <p:nvPr/>
        </p:nvSpPr>
        <p:spPr>
          <a:xfrm>
            <a:off x="627819" y="3382949"/>
            <a:ext cx="874017" cy="313271"/>
          </a:xfrm>
          <a:prstGeom prst="rect">
            <a:avLst/>
          </a:prstGeom>
          <a:noFill/>
        </p:spPr>
        <p:txBody>
          <a:bodyPr wrap="none" lIns="81639" tIns="40820" rIns="81639" bIns="40820" rtlCol="0">
            <a:spAutoFit/>
          </a:bodyPr>
          <a:lstStyle/>
          <a:p>
            <a:r>
              <a:rPr lang="en-US" sz="1500" dirty="0">
                <a:solidFill>
                  <a:srgbClr val="695D46"/>
                </a:solidFill>
                <a:latin typeface="Calibri"/>
                <a:cs typeface="Calibri"/>
              </a:rPr>
              <a:t>Ineligible</a:t>
            </a:r>
          </a:p>
        </p:txBody>
      </p:sp>
      <p:sp>
        <p:nvSpPr>
          <p:cNvPr id="12" name="TextBox 11"/>
          <p:cNvSpPr txBox="1"/>
          <p:nvPr/>
        </p:nvSpPr>
        <p:spPr>
          <a:xfrm>
            <a:off x="2630776" y="1674024"/>
            <a:ext cx="780426" cy="451769"/>
          </a:xfrm>
          <a:prstGeom prst="rect">
            <a:avLst/>
          </a:prstGeom>
          <a:noFill/>
        </p:spPr>
        <p:txBody>
          <a:bodyPr wrap="none" lIns="81639" tIns="40820" rIns="81639" bIns="40820" rtlCol="0">
            <a:spAutoFit/>
          </a:bodyPr>
          <a:lstStyle/>
          <a:p>
            <a:r>
              <a:rPr lang="en-US" sz="1200" dirty="0">
                <a:solidFill>
                  <a:srgbClr val="695D46"/>
                </a:solidFill>
                <a:latin typeface="Calibri"/>
                <a:cs typeface="Calibri"/>
              </a:rPr>
              <a:t>Clinical </a:t>
            </a:r>
          </a:p>
          <a:p>
            <a:r>
              <a:rPr lang="en-US" sz="1200" dirty="0" smtClean="0">
                <a:solidFill>
                  <a:srgbClr val="695D46"/>
                </a:solidFill>
                <a:latin typeface="Calibri"/>
                <a:cs typeface="Calibri"/>
              </a:rPr>
              <a:t>Judgment </a:t>
            </a:r>
            <a:endParaRPr lang="en-US" sz="1200" dirty="0">
              <a:solidFill>
                <a:srgbClr val="695D46"/>
              </a:solidFill>
              <a:latin typeface="Calibri"/>
              <a:cs typeface="Calibri"/>
            </a:endParaRPr>
          </a:p>
        </p:txBody>
      </p:sp>
      <p:sp>
        <p:nvSpPr>
          <p:cNvPr id="14" name="TextBox 13"/>
          <p:cNvSpPr txBox="1"/>
          <p:nvPr/>
        </p:nvSpPr>
        <p:spPr>
          <a:xfrm>
            <a:off x="2630776" y="3309689"/>
            <a:ext cx="780426" cy="451769"/>
          </a:xfrm>
          <a:prstGeom prst="rect">
            <a:avLst/>
          </a:prstGeom>
          <a:noFill/>
        </p:spPr>
        <p:txBody>
          <a:bodyPr wrap="none" lIns="81639" tIns="40820" rIns="81639" bIns="40820" rtlCol="0">
            <a:spAutoFit/>
          </a:bodyPr>
          <a:lstStyle/>
          <a:p>
            <a:r>
              <a:rPr lang="en-US" sz="1200" dirty="0">
                <a:solidFill>
                  <a:srgbClr val="695D46"/>
                </a:solidFill>
                <a:latin typeface="Calibri"/>
                <a:cs typeface="Calibri"/>
              </a:rPr>
              <a:t>Clinical </a:t>
            </a:r>
          </a:p>
          <a:p>
            <a:r>
              <a:rPr lang="en-US" sz="1200" dirty="0" smtClean="0">
                <a:solidFill>
                  <a:srgbClr val="695D46"/>
                </a:solidFill>
                <a:latin typeface="Calibri"/>
                <a:cs typeface="Calibri"/>
              </a:rPr>
              <a:t>Judgment</a:t>
            </a:r>
            <a:endParaRPr lang="en-US" sz="1200" dirty="0">
              <a:solidFill>
                <a:srgbClr val="695D46"/>
              </a:solidFill>
              <a:latin typeface="Calibri"/>
              <a:cs typeface="Calibri"/>
            </a:endParaRPr>
          </a:p>
        </p:txBody>
      </p:sp>
      <p:cxnSp>
        <p:nvCxnSpPr>
          <p:cNvPr id="18" name="Straight Arrow Connector 17"/>
          <p:cNvCxnSpPr>
            <a:stCxn id="10" idx="3"/>
            <a:endCxn id="12" idx="1"/>
          </p:cNvCxnSpPr>
          <p:nvPr/>
        </p:nvCxnSpPr>
        <p:spPr>
          <a:xfrm flipV="1">
            <a:off x="1426179" y="1899909"/>
            <a:ext cx="120459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1" idx="3"/>
            <a:endCxn id="14" idx="1"/>
          </p:cNvCxnSpPr>
          <p:nvPr/>
        </p:nvCxnSpPr>
        <p:spPr>
          <a:xfrm flipV="1">
            <a:off x="1501836" y="3535574"/>
            <a:ext cx="1128940" cy="40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91247" y="1117173"/>
            <a:ext cx="4361376" cy="544103"/>
          </a:xfrm>
          <a:prstGeom prst="rect">
            <a:avLst/>
          </a:prstGeom>
          <a:noFill/>
          <a:ln>
            <a:solidFill>
              <a:schemeClr val="tx1">
                <a:lumMod val="50000"/>
              </a:schemeClr>
            </a:solidFill>
          </a:ln>
        </p:spPr>
        <p:txBody>
          <a:bodyPr wrap="square" lIns="81639" tIns="40820" rIns="81639" bIns="40820" rtlCol="0">
            <a:spAutoFit/>
          </a:bodyPr>
          <a:lstStyle/>
          <a:p>
            <a:pPr algn="ctr"/>
            <a:r>
              <a:rPr lang="en-US" sz="1500" dirty="0">
                <a:solidFill>
                  <a:srgbClr val="695D46"/>
                </a:solidFill>
                <a:latin typeface="Calibri"/>
                <a:cs typeface="Calibri"/>
              </a:rPr>
              <a:t>A. Receives </a:t>
            </a:r>
            <a:r>
              <a:rPr lang="en-US" sz="1500" dirty="0" err="1">
                <a:solidFill>
                  <a:srgbClr val="695D46"/>
                </a:solidFill>
                <a:latin typeface="Calibri"/>
                <a:cs typeface="Calibri"/>
              </a:rPr>
              <a:t>MAiD</a:t>
            </a:r>
            <a:endParaRPr lang="en-US" sz="1500" dirty="0">
              <a:solidFill>
                <a:srgbClr val="695D46"/>
              </a:solidFill>
              <a:latin typeface="Calibri"/>
              <a:cs typeface="Calibri"/>
            </a:endParaRPr>
          </a:p>
          <a:p>
            <a:pPr algn="ctr"/>
            <a:r>
              <a:rPr lang="en-US" sz="1500" dirty="0">
                <a:solidFill>
                  <a:srgbClr val="695D46"/>
                </a:solidFill>
                <a:latin typeface="Calibri"/>
                <a:cs typeface="Calibri"/>
              </a:rPr>
              <a:t>(Non-complex eligible cases, majority of Track 1)</a:t>
            </a:r>
          </a:p>
        </p:txBody>
      </p:sp>
      <p:cxnSp>
        <p:nvCxnSpPr>
          <p:cNvPr id="27" name="Straight Arrow Connector 26"/>
          <p:cNvCxnSpPr>
            <a:stCxn id="12" idx="3"/>
            <a:endCxn id="25" idx="1"/>
          </p:cNvCxnSpPr>
          <p:nvPr/>
        </p:nvCxnSpPr>
        <p:spPr>
          <a:xfrm flipV="1">
            <a:off x="3411202" y="1389225"/>
            <a:ext cx="1180045" cy="5106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589957" y="2983152"/>
            <a:ext cx="4361376" cy="544102"/>
          </a:xfrm>
          <a:prstGeom prst="rect">
            <a:avLst/>
          </a:prstGeom>
          <a:noFill/>
          <a:ln>
            <a:solidFill>
              <a:srgbClr val="279E85"/>
            </a:solidFill>
          </a:ln>
        </p:spPr>
        <p:txBody>
          <a:bodyPr wrap="square" lIns="81639" tIns="40820" rIns="81639" bIns="40820" rtlCol="0">
            <a:spAutoFit/>
          </a:bodyPr>
          <a:lstStyle/>
          <a:p>
            <a:pPr algn="ctr"/>
            <a:r>
              <a:rPr lang="en-US" sz="1500" dirty="0">
                <a:solidFill>
                  <a:srgbClr val="695D46"/>
                </a:solidFill>
                <a:latin typeface="Calibri"/>
                <a:cs typeface="Calibri"/>
              </a:rPr>
              <a:t>C. Cannot not receive </a:t>
            </a:r>
            <a:r>
              <a:rPr lang="en-US" sz="1500" dirty="0" err="1">
                <a:solidFill>
                  <a:srgbClr val="695D46"/>
                </a:solidFill>
                <a:latin typeface="Calibri"/>
                <a:cs typeface="Calibri"/>
              </a:rPr>
              <a:t>MAiD</a:t>
            </a:r>
            <a:r>
              <a:rPr lang="en-US" sz="1500" dirty="0">
                <a:solidFill>
                  <a:srgbClr val="695D46"/>
                </a:solidFill>
                <a:latin typeface="Calibri"/>
                <a:cs typeface="Calibri"/>
              </a:rPr>
              <a:t> now </a:t>
            </a:r>
          </a:p>
          <a:p>
            <a:pPr algn="ctr"/>
            <a:r>
              <a:rPr lang="en-US" sz="1500" dirty="0">
                <a:solidFill>
                  <a:srgbClr val="695D46"/>
                </a:solidFill>
                <a:latin typeface="Calibri"/>
                <a:cs typeface="Calibri"/>
              </a:rPr>
              <a:t>(No </a:t>
            </a:r>
            <a:r>
              <a:rPr lang="en-US" sz="1500" dirty="0" smtClean="0">
                <a:solidFill>
                  <a:srgbClr val="695D46"/>
                </a:solidFill>
                <a:latin typeface="Calibri"/>
                <a:cs typeface="Calibri"/>
              </a:rPr>
              <a:t>vulnerability, advocate for legislative change)</a:t>
            </a:r>
            <a:endParaRPr lang="en-US" sz="1500" dirty="0">
              <a:solidFill>
                <a:srgbClr val="695D46"/>
              </a:solidFill>
              <a:latin typeface="Calibri"/>
              <a:cs typeface="Calibri"/>
            </a:endParaRPr>
          </a:p>
        </p:txBody>
      </p:sp>
      <p:sp>
        <p:nvSpPr>
          <p:cNvPr id="30" name="TextBox 29"/>
          <p:cNvSpPr txBox="1"/>
          <p:nvPr/>
        </p:nvSpPr>
        <p:spPr>
          <a:xfrm>
            <a:off x="4591248" y="3830209"/>
            <a:ext cx="4361376" cy="544103"/>
          </a:xfrm>
          <a:prstGeom prst="rect">
            <a:avLst/>
          </a:prstGeom>
          <a:noFill/>
          <a:ln>
            <a:solidFill>
              <a:srgbClr val="279E85"/>
            </a:solidFill>
          </a:ln>
        </p:spPr>
        <p:txBody>
          <a:bodyPr wrap="square" lIns="81639" tIns="40820" rIns="81639" bIns="40820" rtlCol="0">
            <a:spAutoFit/>
          </a:bodyPr>
          <a:lstStyle/>
          <a:p>
            <a:pPr algn="ctr"/>
            <a:r>
              <a:rPr lang="en-US" sz="1500" dirty="0">
                <a:solidFill>
                  <a:srgbClr val="695D46"/>
                </a:solidFill>
                <a:latin typeface="Calibri"/>
                <a:cs typeface="Calibri"/>
              </a:rPr>
              <a:t>D. Does not receive </a:t>
            </a:r>
            <a:r>
              <a:rPr lang="en-US" sz="1500" dirty="0" err="1">
                <a:solidFill>
                  <a:srgbClr val="695D46"/>
                </a:solidFill>
                <a:latin typeface="Calibri"/>
                <a:cs typeface="Calibri"/>
              </a:rPr>
              <a:t>MAiD</a:t>
            </a:r>
            <a:endParaRPr lang="en-US" sz="1500" dirty="0">
              <a:solidFill>
                <a:srgbClr val="695D46"/>
              </a:solidFill>
              <a:latin typeface="Calibri"/>
              <a:cs typeface="Calibri"/>
            </a:endParaRPr>
          </a:p>
          <a:p>
            <a:pPr algn="ctr"/>
            <a:r>
              <a:rPr lang="en-US" sz="1500" dirty="0">
                <a:solidFill>
                  <a:srgbClr val="695D46"/>
                </a:solidFill>
                <a:latin typeface="Calibri"/>
                <a:cs typeface="Calibri"/>
              </a:rPr>
              <a:t>(Non-complex ineligible cases)</a:t>
            </a:r>
          </a:p>
        </p:txBody>
      </p:sp>
      <p:cxnSp>
        <p:nvCxnSpPr>
          <p:cNvPr id="34" name="Straight Arrow Connector 33"/>
          <p:cNvCxnSpPr>
            <a:endCxn id="29" idx="1"/>
          </p:cNvCxnSpPr>
          <p:nvPr/>
        </p:nvCxnSpPr>
        <p:spPr>
          <a:xfrm flipV="1">
            <a:off x="3593069" y="3255203"/>
            <a:ext cx="996888" cy="3174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30" idx="1"/>
          </p:cNvCxnSpPr>
          <p:nvPr/>
        </p:nvCxnSpPr>
        <p:spPr>
          <a:xfrm>
            <a:off x="3593872" y="3584702"/>
            <a:ext cx="997376" cy="5175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91251" y="1867629"/>
            <a:ext cx="4361373" cy="544102"/>
          </a:xfrm>
          <a:prstGeom prst="rect">
            <a:avLst/>
          </a:prstGeom>
          <a:noFill/>
          <a:ln>
            <a:solidFill>
              <a:srgbClr val="279E85"/>
            </a:solidFill>
          </a:ln>
        </p:spPr>
        <p:txBody>
          <a:bodyPr wrap="square" lIns="81639" tIns="40820" rIns="81639" bIns="40820" rtlCol="0">
            <a:spAutoFit/>
          </a:bodyPr>
          <a:lstStyle/>
          <a:p>
            <a:pPr algn="ctr"/>
            <a:r>
              <a:rPr lang="en-US" sz="1500" dirty="0">
                <a:solidFill>
                  <a:srgbClr val="695D46"/>
                </a:solidFill>
                <a:latin typeface="Calibri"/>
                <a:cs typeface="Calibri"/>
              </a:rPr>
              <a:t>B. May or may proceed with </a:t>
            </a:r>
            <a:r>
              <a:rPr lang="en-US" sz="1500" dirty="0" err="1">
                <a:solidFill>
                  <a:srgbClr val="695D46"/>
                </a:solidFill>
                <a:latin typeface="Calibri"/>
                <a:cs typeface="Calibri"/>
              </a:rPr>
              <a:t>MAiD</a:t>
            </a:r>
            <a:endParaRPr lang="en-US" sz="1500" dirty="0">
              <a:solidFill>
                <a:srgbClr val="695D46"/>
              </a:solidFill>
              <a:latin typeface="Calibri"/>
              <a:cs typeface="Calibri"/>
            </a:endParaRPr>
          </a:p>
          <a:p>
            <a:pPr algn="ctr"/>
            <a:r>
              <a:rPr lang="en-US" sz="1500" dirty="0">
                <a:solidFill>
                  <a:srgbClr val="695D46"/>
                </a:solidFill>
                <a:latin typeface="Calibri"/>
                <a:cs typeface="Calibri"/>
              </a:rPr>
              <a:t>(Complex cases with </a:t>
            </a:r>
            <a:r>
              <a:rPr lang="en-US" sz="1500" dirty="0" smtClean="0">
                <a:solidFill>
                  <a:srgbClr val="695D46"/>
                </a:solidFill>
                <a:latin typeface="Calibri"/>
                <a:cs typeface="Calibri"/>
              </a:rPr>
              <a:t>vulnerability)</a:t>
            </a:r>
            <a:endParaRPr lang="en-US" sz="1500" dirty="0">
              <a:solidFill>
                <a:srgbClr val="695D46"/>
              </a:solidFill>
              <a:latin typeface="Calibri"/>
              <a:cs typeface="Calibri"/>
            </a:endParaRPr>
          </a:p>
        </p:txBody>
      </p:sp>
      <p:cxnSp>
        <p:nvCxnSpPr>
          <p:cNvPr id="26" name="Straight Arrow Connector 25"/>
          <p:cNvCxnSpPr>
            <a:stCxn id="12" idx="3"/>
            <a:endCxn id="40" idx="1"/>
          </p:cNvCxnSpPr>
          <p:nvPr/>
        </p:nvCxnSpPr>
        <p:spPr>
          <a:xfrm>
            <a:off x="3411202" y="1899909"/>
            <a:ext cx="1180049" cy="239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6608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300" dirty="0" smtClean="0"/>
              <a:t>An </a:t>
            </a:r>
            <a:r>
              <a:rPr lang="en-US" sz="2300" dirty="0"/>
              <a:t>Approach to </a:t>
            </a:r>
            <a:r>
              <a:rPr lang="en-US" sz="2300" dirty="0" smtClean="0"/>
              <a:t>Box B - Considering Vulnerability in </a:t>
            </a:r>
            <a:r>
              <a:rPr lang="en-US" sz="2300" dirty="0" err="1" smtClean="0"/>
              <a:t>MAiD</a:t>
            </a:r>
            <a:endParaRPr lang="en-US" sz="2300" dirty="0"/>
          </a:p>
        </p:txBody>
      </p:sp>
      <p:pic>
        <p:nvPicPr>
          <p:cNvPr id="7" name="Picture 6" descr="Vulnerabililty SEC.pdf"/>
          <p:cNvPicPr>
            <a:picLocks noChangeAspect="1"/>
          </p:cNvPicPr>
          <p:nvPr/>
        </p:nvPicPr>
        <p:blipFill rotWithShape="1">
          <a:blip r:embed="rId3">
            <a:extLst>
              <a:ext uri="{28A0092B-C50C-407E-A947-70E740481C1C}">
                <a14:useLocalDpi xmlns:a14="http://schemas.microsoft.com/office/drawing/2010/main" val="0"/>
              </a:ext>
            </a:extLst>
          </a:blip>
          <a:srcRect l="5977" r="22747" b="2479"/>
          <a:stretch/>
        </p:blipFill>
        <p:spPr>
          <a:xfrm>
            <a:off x="299759" y="2032945"/>
            <a:ext cx="1806112" cy="1853341"/>
          </a:xfrm>
          <a:prstGeom prst="rect">
            <a:avLst/>
          </a:prstGeom>
        </p:spPr>
      </p:pic>
      <p:sp>
        <p:nvSpPr>
          <p:cNvPr id="8" name="TextBox 7"/>
          <p:cNvSpPr txBox="1"/>
          <p:nvPr/>
        </p:nvSpPr>
        <p:spPr>
          <a:xfrm>
            <a:off x="299759" y="1614951"/>
            <a:ext cx="1806112" cy="373179"/>
          </a:xfrm>
          <a:prstGeom prst="rect">
            <a:avLst/>
          </a:prstGeom>
          <a:noFill/>
        </p:spPr>
        <p:txBody>
          <a:bodyPr wrap="square" lIns="34290" tIns="17145" rIns="34290" bIns="17145" rtlCol="0">
            <a:spAutoFit/>
          </a:bodyPr>
          <a:lstStyle/>
          <a:p>
            <a:pPr algn="ctr"/>
            <a:r>
              <a:rPr lang="en-US" sz="1100" b="1" dirty="0">
                <a:solidFill>
                  <a:srgbClr val="333333"/>
                </a:solidFill>
              </a:rPr>
              <a:t>Step 1</a:t>
            </a:r>
            <a:r>
              <a:rPr lang="en-US" sz="1100" dirty="0">
                <a:solidFill>
                  <a:srgbClr val="333333"/>
                </a:solidFill>
              </a:rPr>
              <a:t>: Recognize red flags for vulnerability</a:t>
            </a:r>
          </a:p>
        </p:txBody>
      </p:sp>
      <p:sp>
        <p:nvSpPr>
          <p:cNvPr id="9" name="TextBox 8"/>
          <p:cNvSpPr txBox="1"/>
          <p:nvPr/>
        </p:nvSpPr>
        <p:spPr>
          <a:xfrm>
            <a:off x="3970391" y="1531840"/>
            <a:ext cx="2157807" cy="373179"/>
          </a:xfrm>
          <a:prstGeom prst="rect">
            <a:avLst/>
          </a:prstGeom>
          <a:noFill/>
        </p:spPr>
        <p:txBody>
          <a:bodyPr wrap="square" lIns="34290" tIns="17145" rIns="34290" bIns="17145" rtlCol="0">
            <a:spAutoFit/>
          </a:bodyPr>
          <a:lstStyle/>
          <a:p>
            <a:pPr algn="ctr"/>
            <a:r>
              <a:rPr lang="en-US" sz="1100" b="1" dirty="0">
                <a:solidFill>
                  <a:srgbClr val="333333"/>
                </a:solidFill>
              </a:rPr>
              <a:t>Step 3</a:t>
            </a:r>
            <a:r>
              <a:rPr lang="en-US" sz="1100" dirty="0">
                <a:solidFill>
                  <a:srgbClr val="333333"/>
                </a:solidFill>
              </a:rPr>
              <a:t>: Assess if the vulnerability </a:t>
            </a:r>
          </a:p>
          <a:p>
            <a:pPr algn="ctr"/>
            <a:r>
              <a:rPr lang="en-US" sz="1100" dirty="0">
                <a:solidFill>
                  <a:srgbClr val="333333"/>
                </a:solidFill>
              </a:rPr>
              <a:t>affects </a:t>
            </a:r>
            <a:r>
              <a:rPr lang="en-US" sz="1100" dirty="0">
                <a:solidFill>
                  <a:srgbClr val="333333"/>
                </a:solidFill>
              </a:rPr>
              <a:t>eligibility criteria</a:t>
            </a:r>
            <a:endParaRPr lang="en-US" sz="1100" dirty="0">
              <a:solidFill>
                <a:srgbClr val="333333"/>
              </a:solidFill>
            </a:endParaRPr>
          </a:p>
        </p:txBody>
      </p:sp>
      <p:sp>
        <p:nvSpPr>
          <p:cNvPr id="10" name="Rectangle 9"/>
          <p:cNvSpPr/>
          <p:nvPr/>
        </p:nvSpPr>
        <p:spPr>
          <a:xfrm>
            <a:off x="4383733" y="2016577"/>
            <a:ext cx="1338859" cy="305533"/>
          </a:xfrm>
          <a:prstGeom prst="rect">
            <a:avLst/>
          </a:prstGeom>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algn="ctr"/>
            <a:r>
              <a:rPr lang="en-US" sz="1100" dirty="0">
                <a:solidFill>
                  <a:srgbClr val="333333"/>
                </a:solidFill>
              </a:rPr>
              <a:t>Capacity</a:t>
            </a:r>
          </a:p>
        </p:txBody>
      </p:sp>
      <p:sp>
        <p:nvSpPr>
          <p:cNvPr id="11" name="Rectangle 10"/>
          <p:cNvSpPr/>
          <p:nvPr/>
        </p:nvSpPr>
        <p:spPr>
          <a:xfrm>
            <a:off x="4383733" y="2702753"/>
            <a:ext cx="1338859" cy="305533"/>
          </a:xfrm>
          <a:prstGeom prst="rect">
            <a:avLst/>
          </a:prstGeom>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algn="ctr"/>
            <a:r>
              <a:rPr lang="en-US" sz="1100" dirty="0">
                <a:solidFill>
                  <a:srgbClr val="333333"/>
                </a:solidFill>
              </a:rPr>
              <a:t>Suffering</a:t>
            </a:r>
          </a:p>
        </p:txBody>
      </p:sp>
      <p:sp>
        <p:nvSpPr>
          <p:cNvPr id="12" name="Rectangle 11"/>
          <p:cNvSpPr/>
          <p:nvPr/>
        </p:nvSpPr>
        <p:spPr>
          <a:xfrm>
            <a:off x="4383733" y="3388951"/>
            <a:ext cx="1338859" cy="305533"/>
          </a:xfrm>
          <a:prstGeom prst="rect">
            <a:avLst/>
          </a:prstGeom>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algn="ctr"/>
            <a:r>
              <a:rPr lang="en-US" sz="1100" dirty="0">
                <a:solidFill>
                  <a:srgbClr val="333333"/>
                </a:solidFill>
              </a:rPr>
              <a:t>Voluntariness</a:t>
            </a:r>
          </a:p>
        </p:txBody>
      </p:sp>
      <p:cxnSp>
        <p:nvCxnSpPr>
          <p:cNvPr id="14" name="Straight Arrow Connector 13"/>
          <p:cNvCxnSpPr/>
          <p:nvPr/>
        </p:nvCxnSpPr>
        <p:spPr>
          <a:xfrm flipV="1">
            <a:off x="6077530" y="2111385"/>
            <a:ext cx="561602" cy="72663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11" idx="1"/>
          </p:cNvCxnSpPr>
          <p:nvPr/>
        </p:nvCxnSpPr>
        <p:spPr>
          <a:xfrm flipV="1">
            <a:off x="3822140" y="2855520"/>
            <a:ext cx="561602" cy="4943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2" idx="1"/>
          </p:cNvCxnSpPr>
          <p:nvPr/>
        </p:nvCxnSpPr>
        <p:spPr>
          <a:xfrm>
            <a:off x="3822140" y="2925820"/>
            <a:ext cx="561602" cy="61588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815719" y="3403796"/>
            <a:ext cx="1110243" cy="636767"/>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algn="ctr"/>
            <a:endParaRPr lang="en-US">
              <a:solidFill>
                <a:srgbClr val="333333"/>
              </a:solidFill>
            </a:endParaRPr>
          </a:p>
        </p:txBody>
      </p:sp>
      <p:sp>
        <p:nvSpPr>
          <p:cNvPr id="22" name="TextBox 21"/>
          <p:cNvSpPr txBox="1"/>
          <p:nvPr/>
        </p:nvSpPr>
        <p:spPr>
          <a:xfrm>
            <a:off x="7837415" y="3433561"/>
            <a:ext cx="1065317" cy="588623"/>
          </a:xfrm>
          <a:prstGeom prst="rect">
            <a:avLst/>
          </a:prstGeom>
          <a:noFill/>
        </p:spPr>
        <p:txBody>
          <a:bodyPr wrap="square" lIns="34290" tIns="17145" rIns="34290" bIns="17145" rtlCol="0">
            <a:spAutoFit/>
          </a:bodyPr>
          <a:lstStyle/>
          <a:p>
            <a:r>
              <a:rPr lang="en-US" sz="900" dirty="0">
                <a:solidFill>
                  <a:srgbClr val="333333"/>
                </a:solidFill>
              </a:rPr>
              <a:t>Engage in </a:t>
            </a:r>
            <a:r>
              <a:rPr lang="en-US" sz="900" dirty="0">
                <a:solidFill>
                  <a:schemeClr val="accent5"/>
                </a:solidFill>
              </a:rPr>
              <a:t>Shared Decision Making </a:t>
            </a:r>
            <a:r>
              <a:rPr lang="en-US" sz="900" dirty="0">
                <a:solidFill>
                  <a:srgbClr val="333333"/>
                </a:solidFill>
              </a:rPr>
              <a:t>as </a:t>
            </a:r>
            <a:r>
              <a:rPr lang="en-US" sz="900" dirty="0">
                <a:solidFill>
                  <a:srgbClr val="333333"/>
                </a:solidFill>
              </a:rPr>
              <a:t>part of Informed </a:t>
            </a:r>
            <a:r>
              <a:rPr lang="en-US" sz="900" dirty="0">
                <a:solidFill>
                  <a:srgbClr val="333333"/>
                </a:solidFill>
              </a:rPr>
              <a:t>Consent</a:t>
            </a:r>
            <a:endParaRPr lang="en-US" sz="900" dirty="0">
              <a:solidFill>
                <a:srgbClr val="333333"/>
              </a:solidFill>
            </a:endParaRPr>
          </a:p>
        </p:txBody>
      </p:sp>
      <p:sp>
        <p:nvSpPr>
          <p:cNvPr id="28" name="TextBox 27"/>
          <p:cNvSpPr txBox="1"/>
          <p:nvPr/>
        </p:nvSpPr>
        <p:spPr>
          <a:xfrm>
            <a:off x="2368078" y="2313113"/>
            <a:ext cx="1211441" cy="1050287"/>
          </a:xfrm>
          <a:prstGeom prst="rect">
            <a:avLst/>
          </a:prstGeom>
          <a:solidFill>
            <a:schemeClr val="accent6">
              <a:lumMod val="40000"/>
              <a:lumOff val="60000"/>
            </a:schemeClr>
          </a:solidFill>
        </p:spPr>
        <p:txBody>
          <a:bodyPr wrap="square" lIns="34290" tIns="17145" rIns="34290" bIns="17145" rtlCol="0">
            <a:spAutoFit/>
          </a:bodyPr>
          <a:lstStyle/>
          <a:p>
            <a:pPr marL="171450" indent="-171450">
              <a:buClrTx/>
              <a:buFont typeface="Arial"/>
              <a:buChar char="•"/>
            </a:pPr>
            <a:r>
              <a:rPr lang="en-US" sz="1100" dirty="0">
                <a:solidFill>
                  <a:srgbClr val="333333"/>
                </a:solidFill>
              </a:rPr>
              <a:t>Does this case align with my values?</a:t>
            </a:r>
          </a:p>
          <a:p>
            <a:pPr marL="171450" indent="-171450">
              <a:buClrTx/>
              <a:buFont typeface="Arial"/>
              <a:buChar char="•"/>
            </a:pPr>
            <a:r>
              <a:rPr lang="en-US" sz="1100" dirty="0">
                <a:solidFill>
                  <a:srgbClr val="333333"/>
                </a:solidFill>
              </a:rPr>
              <a:t>Can I provide an equipoised assessment?</a:t>
            </a:r>
          </a:p>
        </p:txBody>
      </p:sp>
      <p:cxnSp>
        <p:nvCxnSpPr>
          <p:cNvPr id="33" name="Straight Arrow Connector 32"/>
          <p:cNvCxnSpPr/>
          <p:nvPr/>
        </p:nvCxnSpPr>
        <p:spPr>
          <a:xfrm>
            <a:off x="2968492" y="3317054"/>
            <a:ext cx="0" cy="35355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254503" y="3688596"/>
            <a:ext cx="1472789" cy="711733"/>
          </a:xfrm>
          <a:prstGeom prst="rect">
            <a:avLst/>
          </a:prstGeom>
          <a:solidFill>
            <a:srgbClr val="C1EFD9"/>
          </a:solidFill>
        </p:spPr>
        <p:txBody>
          <a:bodyPr wrap="square" lIns="34290" tIns="17145" rIns="34290" bIns="17145" rtlCol="0">
            <a:spAutoFit/>
          </a:bodyPr>
          <a:lstStyle/>
          <a:p>
            <a:pPr marL="171450" indent="-171450">
              <a:buFont typeface="Arial"/>
              <a:buChar char="•"/>
            </a:pPr>
            <a:r>
              <a:rPr lang="en-US" sz="1100" dirty="0">
                <a:solidFill>
                  <a:srgbClr val="333333"/>
                </a:solidFill>
              </a:rPr>
              <a:t>Decline the assessment</a:t>
            </a:r>
          </a:p>
          <a:p>
            <a:pPr marL="171450" indent="-171450">
              <a:buFont typeface="Arial"/>
              <a:buChar char="•"/>
            </a:pPr>
            <a:r>
              <a:rPr lang="en-US" sz="1100" dirty="0">
                <a:solidFill>
                  <a:srgbClr val="333333"/>
                </a:solidFill>
              </a:rPr>
              <a:t>Refer to another assessor</a:t>
            </a:r>
          </a:p>
        </p:txBody>
      </p:sp>
      <p:sp>
        <p:nvSpPr>
          <p:cNvPr id="35" name="TextBox 34"/>
          <p:cNvSpPr txBox="1"/>
          <p:nvPr/>
        </p:nvSpPr>
        <p:spPr>
          <a:xfrm>
            <a:off x="3044914" y="3403796"/>
            <a:ext cx="210314" cy="157735"/>
          </a:xfrm>
          <a:prstGeom prst="rect">
            <a:avLst/>
          </a:prstGeom>
          <a:noFill/>
        </p:spPr>
        <p:txBody>
          <a:bodyPr wrap="none" lIns="34290" tIns="17145" rIns="34290" bIns="17145" rtlCol="0">
            <a:spAutoFit/>
          </a:bodyPr>
          <a:lstStyle/>
          <a:p>
            <a:r>
              <a:rPr lang="en-US" sz="800" dirty="0">
                <a:solidFill>
                  <a:srgbClr val="333333"/>
                </a:solidFill>
              </a:rPr>
              <a:t>No</a:t>
            </a:r>
          </a:p>
        </p:txBody>
      </p:sp>
      <p:sp>
        <p:nvSpPr>
          <p:cNvPr id="36" name="TextBox 35"/>
          <p:cNvSpPr txBox="1"/>
          <p:nvPr/>
        </p:nvSpPr>
        <p:spPr>
          <a:xfrm>
            <a:off x="3580196" y="2745925"/>
            <a:ext cx="248786" cy="157735"/>
          </a:xfrm>
          <a:prstGeom prst="rect">
            <a:avLst/>
          </a:prstGeom>
          <a:noFill/>
        </p:spPr>
        <p:txBody>
          <a:bodyPr wrap="none" lIns="34290" tIns="17145" rIns="34290" bIns="17145" rtlCol="0">
            <a:spAutoFit/>
          </a:bodyPr>
          <a:lstStyle/>
          <a:p>
            <a:r>
              <a:rPr lang="en-US" sz="800" dirty="0">
                <a:solidFill>
                  <a:srgbClr val="333333"/>
                </a:solidFill>
              </a:rPr>
              <a:t>Yes</a:t>
            </a:r>
          </a:p>
        </p:txBody>
      </p:sp>
      <p:cxnSp>
        <p:nvCxnSpPr>
          <p:cNvPr id="44" name="Straight Arrow Connector 43"/>
          <p:cNvCxnSpPr>
            <a:endCxn id="28" idx="1"/>
          </p:cNvCxnSpPr>
          <p:nvPr/>
        </p:nvCxnSpPr>
        <p:spPr>
          <a:xfrm>
            <a:off x="2105871" y="2813803"/>
            <a:ext cx="262207" cy="2445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579514" y="2912650"/>
            <a:ext cx="262202" cy="0"/>
          </a:xfrm>
          <a:prstGeom prst="straightConnector1">
            <a:avLst/>
          </a:prstGeom>
          <a:ln w="38100" cmpd="sng">
            <a:headEnd type="none"/>
            <a:tailEnd type="none"/>
          </a:ln>
        </p:spPr>
        <p:style>
          <a:lnRef idx="2">
            <a:schemeClr val="accent1"/>
          </a:lnRef>
          <a:fillRef idx="0">
            <a:schemeClr val="accent1"/>
          </a:fillRef>
          <a:effectRef idx="1">
            <a:schemeClr val="accent1"/>
          </a:effectRef>
          <a:fontRef idx="minor">
            <a:schemeClr val="tx1"/>
          </a:fontRef>
        </p:style>
      </p:cxnSp>
      <p:sp>
        <p:nvSpPr>
          <p:cNvPr id="46" name="Right Brace 45"/>
          <p:cNvSpPr/>
          <p:nvPr/>
        </p:nvSpPr>
        <p:spPr>
          <a:xfrm>
            <a:off x="5729959" y="2169333"/>
            <a:ext cx="347561" cy="1397069"/>
          </a:xfrm>
          <a:prstGeom prst="rightBrace">
            <a:avLst/>
          </a:prstGeom>
          <a:ln w="28575" cmpd="sng"/>
        </p:spPr>
        <p:style>
          <a:lnRef idx="2">
            <a:schemeClr val="accent1"/>
          </a:lnRef>
          <a:fillRef idx="0">
            <a:schemeClr val="accent1"/>
          </a:fillRef>
          <a:effectRef idx="1">
            <a:schemeClr val="accent1"/>
          </a:effectRef>
          <a:fontRef idx="minor">
            <a:schemeClr val="tx1"/>
          </a:fontRef>
        </p:style>
        <p:txBody>
          <a:bodyPr lIns="34290" tIns="17145" rIns="34290" bIns="17145" rtlCol="0" anchor="ctr"/>
          <a:lstStyle/>
          <a:p>
            <a:pPr algn="ctr"/>
            <a:endParaRPr lang="en-US">
              <a:solidFill>
                <a:srgbClr val="333333"/>
              </a:solidFill>
            </a:endParaRPr>
          </a:p>
        </p:txBody>
      </p:sp>
      <p:sp>
        <p:nvSpPr>
          <p:cNvPr id="47" name="TextBox 46"/>
          <p:cNvSpPr txBox="1"/>
          <p:nvPr/>
        </p:nvSpPr>
        <p:spPr>
          <a:xfrm>
            <a:off x="6374055" y="1364334"/>
            <a:ext cx="1346227" cy="373179"/>
          </a:xfrm>
          <a:prstGeom prst="rect">
            <a:avLst/>
          </a:prstGeom>
          <a:noFill/>
        </p:spPr>
        <p:txBody>
          <a:bodyPr wrap="square" lIns="34290" tIns="17145" rIns="34290" bIns="17145" rtlCol="0">
            <a:spAutoFit/>
          </a:bodyPr>
          <a:lstStyle/>
          <a:p>
            <a:pPr algn="ctr"/>
            <a:r>
              <a:rPr lang="en-US" sz="1100" b="1" dirty="0">
                <a:solidFill>
                  <a:srgbClr val="333333"/>
                </a:solidFill>
              </a:rPr>
              <a:t>Step 4</a:t>
            </a:r>
            <a:r>
              <a:rPr lang="en-US" sz="1100" dirty="0">
                <a:solidFill>
                  <a:srgbClr val="333333"/>
                </a:solidFill>
              </a:rPr>
              <a:t>: Determination</a:t>
            </a:r>
          </a:p>
        </p:txBody>
      </p:sp>
      <p:cxnSp>
        <p:nvCxnSpPr>
          <p:cNvPr id="48" name="Straight Arrow Connector 47"/>
          <p:cNvCxnSpPr/>
          <p:nvPr/>
        </p:nvCxnSpPr>
        <p:spPr>
          <a:xfrm flipV="1">
            <a:off x="3815190" y="2169344"/>
            <a:ext cx="561602" cy="72663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6682335" y="3506604"/>
            <a:ext cx="794588" cy="449312"/>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algn="ctr"/>
            <a:endParaRPr lang="en-US">
              <a:solidFill>
                <a:srgbClr val="333333"/>
              </a:solidFill>
            </a:endParaRPr>
          </a:p>
        </p:txBody>
      </p:sp>
      <p:sp>
        <p:nvSpPr>
          <p:cNvPr id="54" name="Rectangle 53"/>
          <p:cNvSpPr/>
          <p:nvPr/>
        </p:nvSpPr>
        <p:spPr>
          <a:xfrm>
            <a:off x="6665992" y="1791922"/>
            <a:ext cx="794588" cy="449312"/>
          </a:xfrm>
          <a:prstGeom prst="rect">
            <a:avLst/>
          </a:prstGeom>
          <a:solidFill>
            <a:srgbClr val="FFFFFF"/>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algn="ctr"/>
            <a:endParaRPr lang="en-US">
              <a:solidFill>
                <a:srgbClr val="333333"/>
              </a:solidFill>
            </a:endParaRPr>
          </a:p>
        </p:txBody>
      </p:sp>
      <p:sp>
        <p:nvSpPr>
          <p:cNvPr id="49" name="TextBox 48"/>
          <p:cNvSpPr txBox="1"/>
          <p:nvPr/>
        </p:nvSpPr>
        <p:spPr>
          <a:xfrm>
            <a:off x="6762908" y="1910582"/>
            <a:ext cx="626068" cy="203902"/>
          </a:xfrm>
          <a:prstGeom prst="rect">
            <a:avLst/>
          </a:prstGeom>
          <a:solidFill>
            <a:srgbClr val="FFFFFF"/>
          </a:solidFill>
        </p:spPr>
        <p:txBody>
          <a:bodyPr wrap="none" lIns="34290" tIns="17145" rIns="34290" bIns="17145" rtlCol="0">
            <a:spAutoFit/>
          </a:bodyPr>
          <a:lstStyle/>
          <a:p>
            <a:r>
              <a:rPr lang="en-US" sz="1100" dirty="0">
                <a:solidFill>
                  <a:srgbClr val="333333"/>
                </a:solidFill>
              </a:rPr>
              <a:t>Ineligible</a:t>
            </a:r>
          </a:p>
        </p:txBody>
      </p:sp>
      <p:sp>
        <p:nvSpPr>
          <p:cNvPr id="50" name="TextBox 49"/>
          <p:cNvSpPr txBox="1"/>
          <p:nvPr/>
        </p:nvSpPr>
        <p:spPr>
          <a:xfrm>
            <a:off x="6820984" y="3619726"/>
            <a:ext cx="619832" cy="203902"/>
          </a:xfrm>
          <a:prstGeom prst="rect">
            <a:avLst/>
          </a:prstGeom>
          <a:solidFill>
            <a:srgbClr val="FFFFFF"/>
          </a:solidFill>
        </p:spPr>
        <p:txBody>
          <a:bodyPr wrap="square" lIns="34290" tIns="17145" rIns="34290" bIns="17145" rtlCol="0">
            <a:spAutoFit/>
          </a:bodyPr>
          <a:lstStyle/>
          <a:p>
            <a:r>
              <a:rPr lang="en-US" sz="1100" dirty="0">
                <a:solidFill>
                  <a:srgbClr val="333333"/>
                </a:solidFill>
              </a:rPr>
              <a:t>Eligible</a:t>
            </a:r>
            <a:endParaRPr lang="en-US" sz="1100" dirty="0">
              <a:solidFill>
                <a:srgbClr val="333333"/>
              </a:solidFill>
            </a:endParaRPr>
          </a:p>
        </p:txBody>
      </p:sp>
      <p:cxnSp>
        <p:nvCxnSpPr>
          <p:cNvPr id="55" name="Straight Arrow Connector 54"/>
          <p:cNvCxnSpPr/>
          <p:nvPr/>
        </p:nvCxnSpPr>
        <p:spPr>
          <a:xfrm>
            <a:off x="6077530" y="2863744"/>
            <a:ext cx="56160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6077530" y="2872730"/>
            <a:ext cx="561602" cy="79850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7720282" y="1370054"/>
            <a:ext cx="1346227" cy="373179"/>
          </a:xfrm>
          <a:prstGeom prst="rect">
            <a:avLst/>
          </a:prstGeom>
          <a:noFill/>
        </p:spPr>
        <p:txBody>
          <a:bodyPr wrap="square" lIns="34290" tIns="17145" rIns="34290" bIns="17145" rtlCol="0">
            <a:spAutoFit/>
          </a:bodyPr>
          <a:lstStyle/>
          <a:p>
            <a:pPr algn="ctr"/>
            <a:r>
              <a:rPr lang="en-US" sz="1100" b="1" dirty="0">
                <a:solidFill>
                  <a:srgbClr val="333333"/>
                </a:solidFill>
              </a:rPr>
              <a:t>Step 5</a:t>
            </a:r>
            <a:r>
              <a:rPr lang="en-US" sz="1100" dirty="0">
                <a:solidFill>
                  <a:srgbClr val="333333"/>
                </a:solidFill>
              </a:rPr>
              <a:t>: </a:t>
            </a:r>
          </a:p>
          <a:p>
            <a:pPr algn="ctr"/>
            <a:r>
              <a:rPr lang="en-US" sz="1100" dirty="0">
                <a:solidFill>
                  <a:srgbClr val="333333"/>
                </a:solidFill>
              </a:rPr>
              <a:t>Outcome</a:t>
            </a:r>
          </a:p>
        </p:txBody>
      </p:sp>
      <p:sp>
        <p:nvSpPr>
          <p:cNvPr id="62" name="TextBox 61"/>
          <p:cNvSpPr txBox="1"/>
          <p:nvPr/>
        </p:nvSpPr>
        <p:spPr>
          <a:xfrm>
            <a:off x="2309850" y="1722124"/>
            <a:ext cx="1346227" cy="373179"/>
          </a:xfrm>
          <a:prstGeom prst="rect">
            <a:avLst/>
          </a:prstGeom>
          <a:noFill/>
        </p:spPr>
        <p:txBody>
          <a:bodyPr wrap="square" lIns="34290" tIns="17145" rIns="34290" bIns="17145" rtlCol="0">
            <a:spAutoFit/>
          </a:bodyPr>
          <a:lstStyle/>
          <a:p>
            <a:pPr algn="ctr"/>
            <a:r>
              <a:rPr lang="en-US" sz="1100" b="1" dirty="0">
                <a:solidFill>
                  <a:srgbClr val="333333"/>
                </a:solidFill>
              </a:rPr>
              <a:t>Step 2</a:t>
            </a:r>
            <a:r>
              <a:rPr lang="en-US" sz="1100" dirty="0">
                <a:solidFill>
                  <a:srgbClr val="333333"/>
                </a:solidFill>
              </a:rPr>
              <a:t>: </a:t>
            </a:r>
          </a:p>
          <a:p>
            <a:pPr algn="ctr"/>
            <a:r>
              <a:rPr lang="en-US" sz="1100" dirty="0">
                <a:solidFill>
                  <a:srgbClr val="333333"/>
                </a:solidFill>
              </a:rPr>
              <a:t>Reflect</a:t>
            </a:r>
          </a:p>
        </p:txBody>
      </p:sp>
      <p:cxnSp>
        <p:nvCxnSpPr>
          <p:cNvPr id="64" name="Straight Arrow Connector 63"/>
          <p:cNvCxnSpPr>
            <a:stCxn id="13" idx="0"/>
          </p:cNvCxnSpPr>
          <p:nvPr/>
        </p:nvCxnSpPr>
        <p:spPr>
          <a:xfrm flipV="1">
            <a:off x="7084218" y="2241234"/>
            <a:ext cx="0" cy="35240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53" idx="3"/>
            <a:endCxn id="24" idx="1"/>
          </p:cNvCxnSpPr>
          <p:nvPr/>
        </p:nvCxnSpPr>
        <p:spPr>
          <a:xfrm flipV="1">
            <a:off x="7476923" y="3722180"/>
            <a:ext cx="338796" cy="908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7815719" y="1812525"/>
            <a:ext cx="1110243" cy="428708"/>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algn="ctr"/>
            <a:r>
              <a:rPr lang="en-US" sz="1100" dirty="0" smtClean="0">
                <a:solidFill>
                  <a:srgbClr val="333333"/>
                </a:solidFill>
              </a:rPr>
              <a:t>Decline </a:t>
            </a:r>
            <a:r>
              <a:rPr lang="en-US" sz="1100" dirty="0" err="1">
                <a:solidFill>
                  <a:srgbClr val="333333"/>
                </a:solidFill>
              </a:rPr>
              <a:t>MAiD</a:t>
            </a:r>
            <a:endParaRPr lang="en-US" sz="1100" dirty="0">
              <a:solidFill>
                <a:srgbClr val="333333"/>
              </a:solidFill>
            </a:endParaRPr>
          </a:p>
        </p:txBody>
      </p:sp>
      <p:cxnSp>
        <p:nvCxnSpPr>
          <p:cNvPr id="72" name="Straight Arrow Connector 71"/>
          <p:cNvCxnSpPr>
            <a:endCxn id="69" idx="1"/>
          </p:cNvCxnSpPr>
          <p:nvPr/>
        </p:nvCxnSpPr>
        <p:spPr>
          <a:xfrm>
            <a:off x="7476923" y="2016578"/>
            <a:ext cx="338796" cy="1030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691513" y="2593636"/>
            <a:ext cx="785411" cy="554616"/>
          </a:xfrm>
          <a:prstGeom prst="rect">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algn="ctr"/>
            <a:r>
              <a:rPr lang="en-US" sz="1100" dirty="0">
                <a:solidFill>
                  <a:srgbClr val="333333"/>
                </a:solidFill>
              </a:rPr>
              <a:t>Eligibility Unclear</a:t>
            </a:r>
          </a:p>
        </p:txBody>
      </p:sp>
      <p:sp>
        <p:nvSpPr>
          <p:cNvPr id="40" name="Rectangle 39"/>
          <p:cNvSpPr/>
          <p:nvPr/>
        </p:nvSpPr>
        <p:spPr>
          <a:xfrm>
            <a:off x="7823156" y="2545392"/>
            <a:ext cx="1110243" cy="654677"/>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r>
              <a:rPr lang="en-US" sz="900" dirty="0">
                <a:solidFill>
                  <a:srgbClr val="333333"/>
                </a:solidFill>
              </a:rPr>
              <a:t>Continue assessment while exploring ways to mitigate suffering</a:t>
            </a:r>
            <a:endParaRPr lang="en-US" sz="900" dirty="0">
              <a:solidFill>
                <a:srgbClr val="333333"/>
              </a:solidFill>
            </a:endParaRPr>
          </a:p>
        </p:txBody>
      </p:sp>
      <p:cxnSp>
        <p:nvCxnSpPr>
          <p:cNvPr id="41" name="Straight Arrow Connector 40"/>
          <p:cNvCxnSpPr>
            <a:endCxn id="53" idx="0"/>
          </p:cNvCxnSpPr>
          <p:nvPr/>
        </p:nvCxnSpPr>
        <p:spPr>
          <a:xfrm flipH="1">
            <a:off x="7079629" y="3162683"/>
            <a:ext cx="9788" cy="34392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7480590" y="2863650"/>
            <a:ext cx="338796" cy="908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846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117" y="201608"/>
            <a:ext cx="8520600" cy="707400"/>
          </a:xfrm>
        </p:spPr>
        <p:txBody>
          <a:bodyPr>
            <a:normAutofit fontScale="90000"/>
          </a:bodyPr>
          <a:lstStyle/>
          <a:p>
            <a:r>
              <a:rPr lang="en-US" dirty="0" smtClean="0"/>
              <a:t>Shared Decision Making</a:t>
            </a:r>
            <a:endParaRPr lang="en-US" dirty="0"/>
          </a:p>
        </p:txBody>
      </p:sp>
      <p:sp>
        <p:nvSpPr>
          <p:cNvPr id="5" name="Text Placeholder 4"/>
          <p:cNvSpPr>
            <a:spLocks noGrp="1"/>
          </p:cNvSpPr>
          <p:nvPr>
            <p:ph type="body" idx="1"/>
          </p:nvPr>
        </p:nvSpPr>
        <p:spPr>
          <a:xfrm>
            <a:off x="385783" y="959408"/>
            <a:ext cx="8520600" cy="3898341"/>
          </a:xfrm>
        </p:spPr>
        <p:txBody>
          <a:bodyPr>
            <a:normAutofit fontScale="40000" lnSpcReduction="20000"/>
          </a:bodyPr>
          <a:lstStyle/>
          <a:p>
            <a:pPr marL="265113" indent="-265113">
              <a:buClrTx/>
              <a:buSzPct val="100000"/>
            </a:pPr>
            <a:r>
              <a:rPr lang="en-CA" sz="4500" dirty="0" smtClean="0">
                <a:solidFill>
                  <a:srgbClr val="695D46"/>
                </a:solidFill>
                <a:latin typeface="Helvetica Neue"/>
                <a:cs typeface="Helvetica Neue"/>
              </a:rPr>
              <a:t>growing </a:t>
            </a:r>
            <a:r>
              <a:rPr lang="en-CA" sz="4500" dirty="0">
                <a:solidFill>
                  <a:srgbClr val="695D46"/>
                </a:solidFill>
                <a:latin typeface="Helvetica Neue"/>
                <a:cs typeface="Helvetica Neue"/>
              </a:rPr>
              <a:t>standard of patient-centred health </a:t>
            </a:r>
            <a:r>
              <a:rPr lang="en-CA" sz="4500" dirty="0" smtClean="0">
                <a:solidFill>
                  <a:srgbClr val="695D46"/>
                </a:solidFill>
                <a:latin typeface="Helvetica Neue"/>
                <a:cs typeface="Helvetica Neue"/>
              </a:rPr>
              <a:t>care in </a:t>
            </a:r>
            <a:r>
              <a:rPr lang="en-CA" sz="4500" dirty="0">
                <a:solidFill>
                  <a:srgbClr val="695D46"/>
                </a:solidFill>
                <a:latin typeface="Helvetica Neue"/>
                <a:cs typeface="Helvetica Neue"/>
              </a:rPr>
              <a:t>which clinicians collaboratively help patients to reach evidence-informed and patient value-congruent medical </a:t>
            </a:r>
            <a:r>
              <a:rPr lang="en-CA" sz="4500" dirty="0" smtClean="0">
                <a:solidFill>
                  <a:srgbClr val="695D46"/>
                </a:solidFill>
                <a:latin typeface="Helvetica Neue"/>
                <a:cs typeface="Helvetica Neue"/>
              </a:rPr>
              <a:t>decisions</a:t>
            </a:r>
          </a:p>
          <a:p>
            <a:pPr marL="265113" indent="-265113">
              <a:buClrTx/>
              <a:buSzPct val="100000"/>
            </a:pPr>
            <a:endParaRPr lang="en-CA" sz="4500" baseline="30000" dirty="0" smtClean="0">
              <a:solidFill>
                <a:srgbClr val="695D46"/>
              </a:solidFill>
              <a:latin typeface="Helvetica Neue"/>
              <a:cs typeface="Helvetica Neue"/>
            </a:endParaRPr>
          </a:p>
          <a:p>
            <a:pPr marL="265113" indent="-265113">
              <a:spcAft>
                <a:spcPts val="500"/>
              </a:spcAft>
              <a:buClrTx/>
              <a:buSzPct val="100000"/>
            </a:pPr>
            <a:r>
              <a:rPr lang="en-US" sz="4500" dirty="0">
                <a:solidFill>
                  <a:srgbClr val="695D46"/>
                </a:solidFill>
                <a:latin typeface="Helvetica Neue"/>
                <a:ea typeface="Helvetica Neue"/>
                <a:cs typeface="Helvetica Neue"/>
                <a:sym typeface="Helvetica Neue"/>
              </a:rPr>
              <a:t>i</a:t>
            </a:r>
            <a:r>
              <a:rPr lang="en-US" sz="4500" dirty="0" smtClean="0">
                <a:solidFill>
                  <a:srgbClr val="695D46"/>
                </a:solidFill>
                <a:latin typeface="Helvetica Neue"/>
                <a:ea typeface="Helvetica Neue"/>
                <a:cs typeface="Helvetica Neue"/>
                <a:sym typeface="Helvetica Neue"/>
              </a:rPr>
              <a:t>n </a:t>
            </a:r>
            <a:r>
              <a:rPr lang="en-US" sz="4500" dirty="0">
                <a:solidFill>
                  <a:srgbClr val="695D46"/>
                </a:solidFill>
                <a:latin typeface="Helvetica Neue"/>
                <a:ea typeface="Helvetica Neue"/>
                <a:cs typeface="Helvetica Neue"/>
                <a:sym typeface="Helvetica Neue"/>
              </a:rPr>
              <a:t>cases where </a:t>
            </a:r>
            <a:r>
              <a:rPr lang="en-US" sz="4500" dirty="0" smtClean="0">
                <a:solidFill>
                  <a:srgbClr val="695D46"/>
                </a:solidFill>
                <a:latin typeface="Helvetica Neue"/>
                <a:ea typeface="Helvetica Neue"/>
                <a:cs typeface="Helvetica Neue"/>
                <a:sym typeface="Helvetica Neue"/>
              </a:rPr>
              <a:t>there </a:t>
            </a:r>
            <a:r>
              <a:rPr lang="en-US" sz="4500" dirty="0">
                <a:solidFill>
                  <a:srgbClr val="695D46"/>
                </a:solidFill>
                <a:latin typeface="Helvetica Neue"/>
                <a:ea typeface="Helvetica Neue"/>
                <a:cs typeface="Helvetica Neue"/>
                <a:sym typeface="Helvetica Neue"/>
              </a:rPr>
              <a:t>is significant </a:t>
            </a:r>
            <a:r>
              <a:rPr lang="en-US" sz="4500" dirty="0" smtClean="0">
                <a:solidFill>
                  <a:srgbClr val="695D46"/>
                </a:solidFill>
                <a:latin typeface="Helvetica Neue"/>
                <a:ea typeface="Helvetica Neue"/>
                <a:cs typeface="Helvetica Neue"/>
                <a:sym typeface="Helvetica Neue"/>
              </a:rPr>
              <a:t>vulnerability, </a:t>
            </a:r>
            <a:r>
              <a:rPr lang="en-US" sz="4500" dirty="0">
                <a:solidFill>
                  <a:srgbClr val="695D46"/>
                </a:solidFill>
                <a:latin typeface="Helvetica Neue"/>
                <a:ea typeface="Helvetica Neue"/>
                <a:cs typeface="Helvetica Neue"/>
                <a:sym typeface="Helvetica Neue"/>
              </a:rPr>
              <a:t>clinician discomfort can arise when patient’s request for </a:t>
            </a:r>
            <a:r>
              <a:rPr lang="en-US" sz="4500" dirty="0" err="1">
                <a:solidFill>
                  <a:srgbClr val="695D46"/>
                </a:solidFill>
                <a:latin typeface="Helvetica Neue"/>
                <a:ea typeface="Helvetica Neue"/>
                <a:cs typeface="Helvetica Neue"/>
                <a:sym typeface="Helvetica Neue"/>
              </a:rPr>
              <a:t>MAiD</a:t>
            </a:r>
            <a:r>
              <a:rPr lang="en-US" sz="4500" dirty="0">
                <a:solidFill>
                  <a:srgbClr val="695D46"/>
                </a:solidFill>
                <a:latin typeface="Helvetica Neue"/>
                <a:ea typeface="Helvetica Neue"/>
                <a:cs typeface="Helvetica Neue"/>
                <a:sym typeface="Helvetica Neue"/>
              </a:rPr>
              <a:t> contradicts best practice </a:t>
            </a:r>
            <a:r>
              <a:rPr lang="en-US" sz="4500" dirty="0" smtClean="0">
                <a:solidFill>
                  <a:srgbClr val="695D46"/>
                </a:solidFill>
                <a:latin typeface="Helvetica Neue"/>
                <a:ea typeface="Helvetica Neue"/>
                <a:cs typeface="Helvetica Neue"/>
                <a:sym typeface="Helvetica Neue"/>
              </a:rPr>
              <a:t>standards</a:t>
            </a:r>
          </a:p>
          <a:p>
            <a:pPr marL="722313" lvl="1" indent="-265113">
              <a:buClrTx/>
              <a:buSzPct val="100000"/>
            </a:pPr>
            <a:r>
              <a:rPr lang="en-US" sz="4500" dirty="0" smtClean="0">
                <a:solidFill>
                  <a:srgbClr val="695D46"/>
                </a:solidFill>
                <a:latin typeface="Helvetica Neue"/>
                <a:ea typeface="Helvetica Neue"/>
                <a:cs typeface="Helvetica Neue"/>
                <a:sym typeface="Helvetica Neue"/>
              </a:rPr>
              <a:t>some </a:t>
            </a:r>
            <a:r>
              <a:rPr lang="en-US" sz="4500" dirty="0">
                <a:solidFill>
                  <a:srgbClr val="695D46"/>
                </a:solidFill>
                <a:latin typeface="Helvetica Neue"/>
                <a:ea typeface="Helvetica Neue"/>
                <a:cs typeface="Helvetica Neue"/>
                <a:sym typeface="Helvetica Neue"/>
              </a:rPr>
              <a:t>would provide their clinical opinion recommending trial of </a:t>
            </a:r>
            <a:r>
              <a:rPr lang="en-US" sz="4500" dirty="0" smtClean="0">
                <a:solidFill>
                  <a:srgbClr val="695D46"/>
                </a:solidFill>
                <a:latin typeface="Helvetica Neue"/>
                <a:ea typeface="Helvetica Neue"/>
                <a:cs typeface="Helvetica Neue"/>
                <a:sym typeface="Helvetica Neue"/>
              </a:rPr>
              <a:t>treatment based </a:t>
            </a:r>
            <a:r>
              <a:rPr lang="en-US" sz="4500" dirty="0">
                <a:solidFill>
                  <a:srgbClr val="695D46"/>
                </a:solidFill>
                <a:latin typeface="Helvetica Neue"/>
                <a:ea typeface="Helvetica Neue"/>
                <a:cs typeface="Helvetica Neue"/>
                <a:sym typeface="Helvetica Neue"/>
              </a:rPr>
              <a:t>on best practice standards </a:t>
            </a:r>
            <a:r>
              <a:rPr lang="en-US" sz="4500" dirty="0" smtClean="0">
                <a:solidFill>
                  <a:srgbClr val="695D46"/>
                </a:solidFill>
                <a:latin typeface="Helvetica Neue"/>
                <a:ea typeface="Helvetica Neue"/>
                <a:cs typeface="Helvetica Neue"/>
                <a:sym typeface="Helvetica Neue"/>
              </a:rPr>
              <a:t>(i.e. condition is not irremediable)</a:t>
            </a:r>
          </a:p>
          <a:p>
            <a:pPr marL="722313" lvl="1" indent="-265113">
              <a:buClrTx/>
              <a:buSzPct val="100000"/>
            </a:pPr>
            <a:r>
              <a:rPr lang="en-US" sz="4500" b="1" i="1" dirty="0" smtClean="0">
                <a:solidFill>
                  <a:srgbClr val="695D46"/>
                </a:solidFill>
                <a:latin typeface="Helvetica Neue"/>
                <a:ea typeface="Helvetica Neue"/>
                <a:cs typeface="Helvetica Neue"/>
                <a:sym typeface="Helvetica Neue"/>
              </a:rPr>
              <a:t>this is distinct from clinician’s values/conscientious objection </a:t>
            </a:r>
          </a:p>
          <a:p>
            <a:pPr marL="722313" lvl="1" indent="-265113">
              <a:buClrTx/>
              <a:buSzPct val="100000"/>
            </a:pPr>
            <a:endParaRPr lang="en-US" sz="4500" b="1" i="1" dirty="0" smtClean="0">
              <a:solidFill>
                <a:srgbClr val="695D46"/>
              </a:solidFill>
              <a:latin typeface="Helvetica Neue"/>
              <a:ea typeface="Helvetica Neue"/>
              <a:cs typeface="Helvetica Neue"/>
              <a:sym typeface="Helvetica Neue"/>
            </a:endParaRPr>
          </a:p>
          <a:p>
            <a:pPr marL="265113" lvl="1" indent="-265113" defTabSz="2438230" hangingPunct="0">
              <a:buClrTx/>
              <a:buFont typeface="Wingdings" charset="2"/>
              <a:buChar char="Ø"/>
            </a:pPr>
            <a:r>
              <a:rPr lang="en-US" sz="4500" dirty="0">
                <a:solidFill>
                  <a:srgbClr val="695D46"/>
                </a:solidFill>
                <a:latin typeface="Helvetica Neue"/>
                <a:cs typeface="Helvetica Neue"/>
              </a:rPr>
              <a:t>t</a:t>
            </a:r>
            <a:r>
              <a:rPr lang="en-US" sz="4500" dirty="0" smtClean="0">
                <a:solidFill>
                  <a:srgbClr val="695D46"/>
                </a:solidFill>
                <a:latin typeface="Helvetica Neue"/>
                <a:cs typeface="Helvetica Neue"/>
              </a:rPr>
              <a:t>he </a:t>
            </a:r>
            <a:r>
              <a:rPr lang="en-US" sz="4500" dirty="0">
                <a:solidFill>
                  <a:srgbClr val="695D46"/>
                </a:solidFill>
                <a:latin typeface="Helvetica Neue"/>
                <a:cs typeface="Helvetica Neue"/>
              </a:rPr>
              <a:t>decision regarding </a:t>
            </a:r>
            <a:r>
              <a:rPr lang="en-US" sz="4500" dirty="0" err="1">
                <a:solidFill>
                  <a:srgbClr val="695D46"/>
                </a:solidFill>
                <a:latin typeface="Helvetica Neue"/>
                <a:cs typeface="Helvetica Neue"/>
              </a:rPr>
              <a:t>MAiD</a:t>
            </a:r>
            <a:r>
              <a:rPr lang="en-US" sz="4500" dirty="0">
                <a:solidFill>
                  <a:srgbClr val="695D46"/>
                </a:solidFill>
                <a:latin typeface="Helvetica Neue"/>
                <a:cs typeface="Helvetica Neue"/>
              </a:rPr>
              <a:t> eligibility is the practitioner's </a:t>
            </a:r>
            <a:r>
              <a:rPr lang="en-US" sz="4500" dirty="0" smtClean="0">
                <a:solidFill>
                  <a:srgbClr val="695D46"/>
                </a:solidFill>
                <a:latin typeface="Helvetica Neue"/>
                <a:cs typeface="Helvetica Neue"/>
              </a:rPr>
              <a:t>responsibility based on clinical judgment</a:t>
            </a:r>
          </a:p>
          <a:p>
            <a:pPr marL="265113" lvl="1" indent="-265113" defTabSz="2438230" hangingPunct="0">
              <a:buClrTx/>
              <a:buFont typeface="Wingdings" charset="2"/>
              <a:buChar char="Ø"/>
            </a:pPr>
            <a:r>
              <a:rPr lang="en-US" sz="4500" dirty="0" smtClean="0">
                <a:solidFill>
                  <a:srgbClr val="695D46"/>
                </a:solidFill>
                <a:latin typeface="Helvetica Neue"/>
                <a:ea typeface="Helvetica Neue"/>
                <a:cs typeface="Helvetica Neue"/>
                <a:sym typeface="Helvetica Neue"/>
              </a:rPr>
              <a:t>if deemed </a:t>
            </a:r>
            <a:r>
              <a:rPr lang="en-US" sz="4500" dirty="0">
                <a:solidFill>
                  <a:srgbClr val="695D46"/>
                </a:solidFill>
                <a:latin typeface="Helvetica Neue"/>
                <a:ea typeface="Helvetica Neue"/>
                <a:cs typeface="Helvetica Neue"/>
                <a:sym typeface="Helvetica Neue"/>
              </a:rPr>
              <a:t>eligible, the </a:t>
            </a:r>
            <a:r>
              <a:rPr lang="en-US" sz="4500" dirty="0" smtClean="0">
                <a:solidFill>
                  <a:srgbClr val="695D46"/>
                </a:solidFill>
                <a:latin typeface="Helvetica Neue"/>
                <a:ea typeface="Helvetica Neue"/>
                <a:cs typeface="Helvetica Neue"/>
                <a:sym typeface="Helvetica Neue"/>
              </a:rPr>
              <a:t>final decision </a:t>
            </a:r>
            <a:r>
              <a:rPr lang="en-US" sz="4500" dirty="0">
                <a:solidFill>
                  <a:srgbClr val="695D46"/>
                </a:solidFill>
                <a:latin typeface="Helvetica Neue"/>
                <a:ea typeface="Helvetica Neue"/>
                <a:cs typeface="Helvetica Neue"/>
                <a:sym typeface="Helvetica Neue"/>
              </a:rPr>
              <a:t>to receive </a:t>
            </a:r>
            <a:r>
              <a:rPr lang="en-US" sz="4500" dirty="0" err="1">
                <a:solidFill>
                  <a:srgbClr val="695D46"/>
                </a:solidFill>
                <a:latin typeface="Helvetica Neue"/>
                <a:ea typeface="Helvetica Neue"/>
                <a:cs typeface="Helvetica Neue"/>
                <a:sym typeface="Helvetica Neue"/>
              </a:rPr>
              <a:t>MAiD</a:t>
            </a:r>
            <a:r>
              <a:rPr lang="en-US" sz="4500" dirty="0">
                <a:solidFill>
                  <a:srgbClr val="695D46"/>
                </a:solidFill>
                <a:latin typeface="Helvetica Neue"/>
                <a:ea typeface="Helvetica Neue"/>
                <a:cs typeface="Helvetica Neue"/>
                <a:sym typeface="Helvetica Neue"/>
              </a:rPr>
              <a:t> is </a:t>
            </a:r>
            <a:r>
              <a:rPr lang="en-US" sz="4500" dirty="0" smtClean="0">
                <a:solidFill>
                  <a:srgbClr val="695D46"/>
                </a:solidFill>
                <a:latin typeface="Helvetica Neue"/>
                <a:ea typeface="Helvetica Neue"/>
                <a:cs typeface="Helvetica Neue"/>
                <a:sym typeface="Helvetica Neue"/>
              </a:rPr>
              <a:t>for </a:t>
            </a:r>
            <a:r>
              <a:rPr lang="en-US" sz="4500" dirty="0">
                <a:solidFill>
                  <a:srgbClr val="695D46"/>
                </a:solidFill>
                <a:latin typeface="Helvetica Neue"/>
                <a:ea typeface="Helvetica Neue"/>
                <a:cs typeface="Helvetica Neue"/>
                <a:sym typeface="Helvetica Neue"/>
              </a:rPr>
              <a:t>a capable patient </a:t>
            </a:r>
            <a:r>
              <a:rPr lang="en-US" sz="4500" dirty="0" smtClean="0">
                <a:solidFill>
                  <a:srgbClr val="695D46"/>
                </a:solidFill>
                <a:latin typeface="Helvetica Neue"/>
                <a:ea typeface="Helvetica Neue"/>
                <a:cs typeface="Helvetica Neue"/>
                <a:sym typeface="Helvetica Neue"/>
              </a:rPr>
              <a:t>to make</a:t>
            </a:r>
            <a:endParaRPr lang="en-CA" sz="3600" dirty="0">
              <a:solidFill>
                <a:srgbClr val="695D46"/>
              </a:solidFill>
              <a:latin typeface="Helvetica Neue"/>
              <a:cs typeface="Helvetica Neue"/>
            </a:endParaRPr>
          </a:p>
          <a:p>
            <a:pPr>
              <a:buClr>
                <a:schemeClr val="bg2"/>
              </a:buClr>
              <a:buSzPct val="100000"/>
            </a:pPr>
            <a:endParaRPr lang="en-US" dirty="0">
              <a:solidFill>
                <a:srgbClr val="695D46"/>
              </a:solidFill>
            </a:endParaRPr>
          </a:p>
        </p:txBody>
      </p:sp>
    </p:spTree>
    <p:extLst>
      <p:ext uri="{BB962C8B-B14F-4D97-AF65-F5344CB8AC3E}">
        <p14:creationId xmlns:p14="http://schemas.microsoft.com/office/powerpoint/2010/main" val="28204724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11" y="514355"/>
            <a:ext cx="4648199" cy="812497"/>
          </a:xfrm>
        </p:spPr>
        <p:txBody>
          <a:bodyPr>
            <a:normAutofit fontScale="90000"/>
          </a:bodyPr>
          <a:lstStyle/>
          <a:p>
            <a:pPr algn="ctr"/>
            <a:r>
              <a:rPr lang="en-US" sz="3200" dirty="0" smtClean="0"/>
              <a:t>Bill C-14 safeguards</a:t>
            </a:r>
            <a:br>
              <a:rPr lang="en-US" sz="3200" dirty="0" smtClean="0"/>
            </a:br>
            <a:r>
              <a:rPr lang="en-US" sz="3200" dirty="0" smtClean="0"/>
              <a:t>June 17, 2016</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0269322"/>
              </p:ext>
            </p:extLst>
          </p:nvPr>
        </p:nvGraphicFramePr>
        <p:xfrm>
          <a:off x="426720" y="1536063"/>
          <a:ext cx="8305800" cy="3503296"/>
        </p:xfrm>
        <a:graphic>
          <a:graphicData uri="http://schemas.openxmlformats.org/drawingml/2006/table">
            <a:tbl>
              <a:tblPr firstRow="1" bandRow="1">
                <a:tableStyleId>{5C22544A-7EE6-4342-B048-85BDC9FD1C3A}</a:tableStyleId>
              </a:tblPr>
              <a:tblGrid>
                <a:gridCol w="5181600">
                  <a:extLst>
                    <a:ext uri="{9D8B030D-6E8A-4147-A177-3AD203B41FA5}">
                      <a16:colId xmlns="" xmlns:a16="http://schemas.microsoft.com/office/drawing/2014/main" val="20000"/>
                    </a:ext>
                  </a:extLst>
                </a:gridCol>
                <a:gridCol w="3124200">
                  <a:extLst>
                    <a:ext uri="{9D8B030D-6E8A-4147-A177-3AD203B41FA5}">
                      <a16:colId xmlns="" xmlns:a16="http://schemas.microsoft.com/office/drawing/2014/main" val="20001"/>
                    </a:ext>
                  </a:extLst>
                </a:gridCol>
              </a:tblGrid>
              <a:tr h="303564">
                <a:tc>
                  <a:txBody>
                    <a:bodyPr/>
                    <a:lstStyle/>
                    <a:p>
                      <a:pPr algn="ctr"/>
                      <a:r>
                        <a:rPr lang="en-US" sz="1400" dirty="0" smtClean="0"/>
                        <a:t>Substantive Safeguards</a:t>
                      </a:r>
                      <a:endParaRPr lang="en-US" sz="1400" dirty="0"/>
                    </a:p>
                  </a:txBody>
                  <a:tcPr marT="34290" marB="34290"/>
                </a:tc>
                <a:tc>
                  <a:txBody>
                    <a:bodyPr/>
                    <a:lstStyle/>
                    <a:p>
                      <a:pPr algn="ctr"/>
                      <a:r>
                        <a:rPr lang="en-US" sz="1400" dirty="0" smtClean="0"/>
                        <a:t>Procedural</a:t>
                      </a:r>
                      <a:r>
                        <a:rPr lang="en-US" sz="1400" baseline="0" dirty="0" smtClean="0"/>
                        <a:t> Safeguards</a:t>
                      </a:r>
                      <a:endParaRPr lang="en-US" sz="1400" dirty="0"/>
                    </a:p>
                  </a:txBody>
                  <a:tcPr marT="34290" marB="34290"/>
                </a:tc>
                <a:extLst>
                  <a:ext uri="{0D108BD9-81ED-4DB2-BD59-A6C34878D82A}">
                    <a16:rowId xmlns="" xmlns:a16="http://schemas.microsoft.com/office/drawing/2014/main" val="10000"/>
                  </a:ext>
                </a:extLst>
              </a:tr>
              <a:tr h="303564">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400" dirty="0" smtClean="0">
                          <a:latin typeface="Times New Roman"/>
                          <a:cs typeface="Times New Roman"/>
                        </a:rPr>
                        <a:t>1. Canadian health care</a:t>
                      </a:r>
                    </a:p>
                  </a:txBody>
                  <a:tcPr marT="34290" marB="34290" anchor="ctr">
                    <a:solidFill>
                      <a:schemeClr val="bg2">
                        <a:lumMod val="9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1. Written request</a:t>
                      </a:r>
                    </a:p>
                  </a:txBody>
                  <a:tcPr marT="34290" marB="34290" anchor="ctr">
                    <a:solidFill>
                      <a:schemeClr val="bg2">
                        <a:lumMod val="90000"/>
                      </a:schemeClr>
                    </a:solidFill>
                  </a:tcPr>
                </a:tc>
                <a:extLst>
                  <a:ext uri="{0D108BD9-81ED-4DB2-BD59-A6C34878D82A}">
                    <a16:rowId xmlns="" xmlns:a16="http://schemas.microsoft.com/office/drawing/2014/main" val="10001"/>
                  </a:ext>
                </a:extLst>
              </a:tr>
              <a:tr h="3035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imes New Roman"/>
                          <a:cs typeface="Times New Roman"/>
                        </a:rPr>
                        <a:t>2. &gt; 18 years of age</a:t>
                      </a:r>
                    </a:p>
                  </a:txBody>
                  <a:tcPr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400" dirty="0" smtClean="0">
                          <a:latin typeface="Times New Roman"/>
                          <a:cs typeface="Times New Roman"/>
                        </a:rPr>
                        <a:t>2. Two independent witnesses</a:t>
                      </a:r>
                    </a:p>
                  </a:txBody>
                  <a:tcPr marT="34290" marB="34290" anchor="ctr">
                    <a:solidFill>
                      <a:schemeClr val="bg2"/>
                    </a:solidFill>
                  </a:tcPr>
                </a:tc>
                <a:extLst>
                  <a:ext uri="{0D108BD9-81ED-4DB2-BD59-A6C34878D82A}">
                    <a16:rowId xmlns="" xmlns:a16="http://schemas.microsoft.com/office/drawing/2014/main" val="10003"/>
                  </a:ext>
                </a:extLst>
              </a:tr>
              <a:tr h="5332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imes New Roman"/>
                          <a:cs typeface="Times New Roman"/>
                        </a:rPr>
                        <a:t>3. Capable of health care decisions</a:t>
                      </a:r>
                    </a:p>
                  </a:txBody>
                  <a:tcPr marT="34290" marB="34290" anchor="ctr">
                    <a:solidFill>
                      <a:srgbClr val="D3D3D3"/>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3. Two independent MD or NP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    assessors</a:t>
                      </a:r>
                    </a:p>
                  </a:txBody>
                  <a:tcPr marT="34290" marB="34290" anchor="ctr">
                    <a:solidFill>
                      <a:srgbClr val="D3D3D3"/>
                    </a:solidFill>
                  </a:tcPr>
                </a:tc>
                <a:extLst>
                  <a:ext uri="{0D108BD9-81ED-4DB2-BD59-A6C34878D82A}">
                    <a16:rowId xmlns="" xmlns:a16="http://schemas.microsoft.com/office/drawing/2014/main" val="10005"/>
                  </a:ext>
                </a:extLst>
              </a:tr>
              <a:tr h="122246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imes New Roman"/>
                          <a:cs typeface="Times New Roman"/>
                        </a:rPr>
                        <a:t>4.</a:t>
                      </a:r>
                      <a:r>
                        <a:rPr lang="en-US" sz="1400" baseline="0" dirty="0" smtClean="0">
                          <a:latin typeface="Times New Roman"/>
                          <a:cs typeface="Times New Roman"/>
                        </a:rPr>
                        <a:t> </a:t>
                      </a:r>
                      <a:r>
                        <a:rPr lang="en-US" sz="1400" dirty="0" smtClean="0">
                          <a:latin typeface="Times New Roman"/>
                          <a:cs typeface="Times New Roman"/>
                        </a:rPr>
                        <a:t>Grievous and irremediable condition</a:t>
                      </a:r>
                    </a:p>
                    <a:p>
                      <a:pPr marL="285750" marR="0" lvl="0" indent="-285750" algn="l" defTabSz="457200" rtl="0" eaLnBrk="1" fontAlgn="auto" latinLnBrk="0" hangingPunct="1">
                        <a:lnSpc>
                          <a:spcPct val="100000"/>
                        </a:lnSpc>
                        <a:spcBef>
                          <a:spcPts val="0"/>
                        </a:spcBef>
                        <a:spcAft>
                          <a:spcPts val="0"/>
                        </a:spcAft>
                        <a:buClr>
                          <a:srgbClr val="2A6EBB"/>
                        </a:buClr>
                        <a:buSzTx/>
                        <a:buFont typeface="Arial"/>
                        <a:buChar char="•"/>
                        <a:tabLst/>
                        <a:defRPr/>
                      </a:pPr>
                      <a:r>
                        <a:rPr lang="en-US" sz="1400" b="0" dirty="0" smtClean="0">
                          <a:latin typeface="Times New Roman"/>
                          <a:cs typeface="Times New Roman"/>
                        </a:rPr>
                        <a:t>Incurable condition</a:t>
                      </a:r>
                    </a:p>
                    <a:p>
                      <a:pPr marL="285750" marR="0" lvl="0" indent="-285750" algn="l" defTabSz="457200" rtl="0" eaLnBrk="1" fontAlgn="auto" latinLnBrk="0" hangingPunct="1">
                        <a:lnSpc>
                          <a:spcPct val="100000"/>
                        </a:lnSpc>
                        <a:spcBef>
                          <a:spcPts val="0"/>
                        </a:spcBef>
                        <a:spcAft>
                          <a:spcPts val="0"/>
                        </a:spcAft>
                        <a:buClr>
                          <a:srgbClr val="2A6EBB"/>
                        </a:buClr>
                        <a:buSzTx/>
                        <a:buFont typeface="Arial"/>
                        <a:buChar char="•"/>
                        <a:tabLst/>
                        <a:defRPr/>
                      </a:pPr>
                      <a:r>
                        <a:rPr lang="en-US" sz="1400" b="0" dirty="0" smtClean="0">
                          <a:latin typeface="Times New Roman"/>
                          <a:cs typeface="Times New Roman"/>
                        </a:rPr>
                        <a:t>Advanced state of </a:t>
                      </a:r>
                      <a:r>
                        <a:rPr lang="en-US" sz="1400" b="0" i="0" dirty="0" smtClean="0">
                          <a:latin typeface="Times New Roman"/>
                          <a:cs typeface="Times New Roman"/>
                        </a:rPr>
                        <a:t>irreversible decline in capability</a:t>
                      </a:r>
                    </a:p>
                    <a:p>
                      <a:pPr marL="285750" marR="0" lvl="0" indent="-285750" algn="l" defTabSz="457200" rtl="0" eaLnBrk="1" fontAlgn="auto" latinLnBrk="0" hangingPunct="1">
                        <a:lnSpc>
                          <a:spcPct val="100000"/>
                        </a:lnSpc>
                        <a:spcBef>
                          <a:spcPts val="0"/>
                        </a:spcBef>
                        <a:spcAft>
                          <a:spcPts val="0"/>
                        </a:spcAft>
                        <a:buClr>
                          <a:srgbClr val="2A6EBB"/>
                        </a:buClr>
                        <a:buSzTx/>
                        <a:buFont typeface="Arial"/>
                        <a:buChar char="•"/>
                        <a:tabLst/>
                        <a:defRPr/>
                      </a:pPr>
                      <a:r>
                        <a:rPr lang="en-US" sz="1400" b="0" dirty="0" smtClean="0">
                          <a:latin typeface="Times New Roman"/>
                          <a:cs typeface="Times New Roman"/>
                        </a:rPr>
                        <a:t>Enduring physical or psychological suffering</a:t>
                      </a:r>
                    </a:p>
                    <a:p>
                      <a:pPr marL="285750" marR="0" lvl="0" indent="-285750" algn="l" defTabSz="457200" rtl="0" eaLnBrk="1" fontAlgn="auto" latinLnBrk="0" hangingPunct="1">
                        <a:lnSpc>
                          <a:spcPct val="100000"/>
                        </a:lnSpc>
                        <a:spcBef>
                          <a:spcPts val="0"/>
                        </a:spcBef>
                        <a:spcAft>
                          <a:spcPts val="0"/>
                        </a:spcAft>
                        <a:buClr>
                          <a:srgbClr val="2A6EBB"/>
                        </a:buClr>
                        <a:buSzTx/>
                        <a:buFont typeface="Arial"/>
                        <a:buChar char="•"/>
                        <a:tabLst/>
                        <a:defRPr/>
                      </a:pPr>
                      <a:r>
                        <a:rPr lang="en-US" sz="1400" b="0" dirty="0" smtClean="0">
                          <a:solidFill>
                            <a:srgbClr val="000000"/>
                          </a:solidFill>
                          <a:latin typeface="Times New Roman"/>
                          <a:cs typeface="Times New Roman"/>
                        </a:rPr>
                        <a:t>Natural death has become reasonably foreseeable</a:t>
                      </a:r>
                    </a:p>
                  </a:txBody>
                  <a:tcPr marT="34290" marB="34290" anchor="ctr">
                    <a:solidFill>
                      <a:schemeClr val="accent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4.</a:t>
                      </a:r>
                      <a:r>
                        <a:rPr lang="en-CA" sz="1400" baseline="0" dirty="0" smtClean="0">
                          <a:latin typeface="Times New Roman"/>
                          <a:cs typeface="Times New Roman"/>
                        </a:rPr>
                        <a:t> R</a:t>
                      </a:r>
                      <a:r>
                        <a:rPr lang="en-CA" sz="1400" dirty="0" smtClean="0">
                          <a:latin typeface="Times New Roman"/>
                          <a:cs typeface="Times New Roman"/>
                        </a:rPr>
                        <a:t>ight to withdraw request at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    any time,</a:t>
                      </a:r>
                      <a:r>
                        <a:rPr lang="en-CA" sz="1400" baseline="0" dirty="0" smtClean="0">
                          <a:latin typeface="Times New Roman"/>
                          <a:cs typeface="Times New Roman"/>
                        </a:rPr>
                        <a:t> in any manner</a:t>
                      </a:r>
                      <a:endParaRPr lang="en-CA" sz="1400" dirty="0" smtClean="0">
                        <a:latin typeface="Times New Roman"/>
                        <a:cs typeface="Times New Roman"/>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    </a:t>
                      </a:r>
                    </a:p>
                  </a:txBody>
                  <a:tcPr marT="34290" marB="34290" anchor="ctr">
                    <a:solidFill>
                      <a:srgbClr val="EBEBEB"/>
                    </a:solidFill>
                  </a:tcPr>
                </a:tc>
                <a:extLst>
                  <a:ext uri="{0D108BD9-81ED-4DB2-BD59-A6C34878D82A}">
                    <a16:rowId xmlns="" xmlns:a16="http://schemas.microsoft.com/office/drawing/2014/main" val="10007"/>
                  </a:ext>
                </a:extLst>
              </a:tr>
              <a:tr h="303564">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400" dirty="0" smtClean="0">
                          <a:latin typeface="Times New Roman"/>
                          <a:cs typeface="Times New Roman"/>
                        </a:rPr>
                        <a:t>5.</a:t>
                      </a:r>
                      <a:r>
                        <a:rPr lang="en-US" sz="1400" baseline="0" dirty="0" smtClean="0">
                          <a:latin typeface="Times New Roman"/>
                          <a:cs typeface="Times New Roman"/>
                        </a:rPr>
                        <a:t> </a:t>
                      </a:r>
                      <a:r>
                        <a:rPr lang="en-US" sz="1400" dirty="0" smtClean="0">
                          <a:latin typeface="Times New Roman"/>
                          <a:cs typeface="Times New Roman"/>
                        </a:rPr>
                        <a:t>Voluntary request</a:t>
                      </a:r>
                    </a:p>
                  </a:txBody>
                  <a:tcPr marT="34290" marB="34290" anchor="ctr">
                    <a:solidFill>
                      <a:srgbClr val="D3D3D3"/>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5. 10 day</a:t>
                      </a:r>
                      <a:r>
                        <a:rPr lang="en-CA" sz="1400" baseline="0" dirty="0" smtClean="0">
                          <a:latin typeface="Times New Roman"/>
                          <a:cs typeface="Times New Roman"/>
                        </a:rPr>
                        <a:t> reflection</a:t>
                      </a:r>
                      <a:endParaRPr lang="en-CA" sz="1400" dirty="0" smtClean="0">
                        <a:latin typeface="Times New Roman"/>
                        <a:cs typeface="Times New Roman"/>
                      </a:endParaRPr>
                    </a:p>
                  </a:txBody>
                  <a:tcPr marT="34290" marB="34290" anchor="ctr">
                    <a:solidFill>
                      <a:schemeClr val="bg2">
                        <a:lumMod val="90000"/>
                      </a:schemeClr>
                    </a:solidFill>
                  </a:tcPr>
                </a:tc>
                <a:extLst>
                  <a:ext uri="{0D108BD9-81ED-4DB2-BD59-A6C34878D82A}">
                    <a16:rowId xmlns="" xmlns:a16="http://schemas.microsoft.com/office/drawing/2014/main" val="10010"/>
                  </a:ext>
                </a:extLst>
              </a:tr>
              <a:tr h="5332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imes New Roman"/>
                          <a:cs typeface="Times New Roman"/>
                        </a:rPr>
                        <a:t>6. Informed</a:t>
                      </a:r>
                      <a:r>
                        <a:rPr lang="en-US" sz="1400" baseline="0" dirty="0" smtClean="0">
                          <a:latin typeface="Times New Roman"/>
                          <a:cs typeface="Times New Roman"/>
                        </a:rPr>
                        <a:t> c</a:t>
                      </a:r>
                      <a:r>
                        <a:rPr lang="en-US" sz="1400" dirty="0" smtClean="0">
                          <a:latin typeface="Times New Roman"/>
                          <a:cs typeface="Times New Roman"/>
                        </a:rPr>
                        <a:t>onsent,</a:t>
                      </a:r>
                      <a:r>
                        <a:rPr lang="en-US" sz="1400" baseline="0" dirty="0" smtClean="0">
                          <a:latin typeface="Times New Roman"/>
                          <a:cs typeface="Times New Roman"/>
                        </a:rPr>
                        <a:t> </a:t>
                      </a:r>
                      <a:r>
                        <a:rPr lang="en-US" sz="1400" dirty="0" smtClean="0">
                          <a:latin typeface="Times New Roman"/>
                          <a:cs typeface="Times New Roman"/>
                        </a:rPr>
                        <a:t>including alternative</a:t>
                      </a:r>
                      <a:r>
                        <a:rPr lang="en-US" sz="1400" baseline="0" dirty="0" smtClean="0">
                          <a:latin typeface="Times New Roman"/>
                          <a:cs typeface="Times New Roman"/>
                        </a:rPr>
                        <a:t> of</a:t>
                      </a:r>
                      <a:r>
                        <a:rPr lang="en-US" sz="1400" dirty="0" smtClean="0">
                          <a:latin typeface="Times New Roman"/>
                          <a:cs typeface="Times New Roman"/>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Times New Roman"/>
                          <a:cs typeface="Times New Roman"/>
                        </a:rPr>
                        <a:t>    palliative care</a:t>
                      </a:r>
                    </a:p>
                  </a:txBody>
                  <a:tcPr marT="34290" marB="34290" anchor="c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6. Express consent immediately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400" dirty="0" smtClean="0">
                          <a:latin typeface="Times New Roman"/>
                          <a:cs typeface="Times New Roman"/>
                        </a:rPr>
                        <a:t>     before provision</a:t>
                      </a:r>
                    </a:p>
                  </a:txBody>
                  <a:tcPr marT="34290" marB="34290" anchor="ctr">
                    <a:solidFill>
                      <a:schemeClr val="bg2"/>
                    </a:solidFill>
                  </a:tcPr>
                </a:tc>
                <a:extLst>
                  <a:ext uri="{0D108BD9-81ED-4DB2-BD59-A6C34878D82A}">
                    <a16:rowId xmlns="" xmlns:a16="http://schemas.microsoft.com/office/drawing/2014/main" val="10011"/>
                  </a:ext>
                </a:extLst>
              </a:tr>
            </a:tbl>
          </a:graphicData>
        </a:graphic>
      </p:graphicFrame>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65" t="5731" r="7919" b="10975"/>
          <a:stretch/>
        </p:blipFill>
        <p:spPr bwMode="auto">
          <a:xfrm>
            <a:off x="6705600" y="281941"/>
            <a:ext cx="1987232" cy="115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9638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3" y="514351"/>
            <a:ext cx="4648199" cy="812497"/>
          </a:xfrm>
        </p:spPr>
        <p:txBody>
          <a:bodyPr>
            <a:normAutofit fontScale="90000"/>
          </a:bodyPr>
          <a:lstStyle/>
          <a:p>
            <a:pPr algn="ctr"/>
            <a:r>
              <a:rPr lang="en-US" sz="3200" dirty="0" smtClean="0"/>
              <a:t>Bill C-</a:t>
            </a:r>
            <a:r>
              <a:rPr lang="en-US" sz="3200" dirty="0"/>
              <a:t>7</a:t>
            </a:r>
            <a:r>
              <a:rPr lang="en-US" sz="3200" dirty="0" smtClean="0"/>
              <a:t> </a:t>
            </a:r>
            <a:br>
              <a:rPr lang="en-US" sz="3200" dirty="0" smtClean="0"/>
            </a:br>
            <a:r>
              <a:rPr lang="en-US" sz="3200" dirty="0" smtClean="0"/>
              <a:t>March 17, 2021</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3914868"/>
              </p:ext>
            </p:extLst>
          </p:nvPr>
        </p:nvGraphicFramePr>
        <p:xfrm>
          <a:off x="457200" y="1498335"/>
          <a:ext cx="8305800" cy="3506997"/>
        </p:xfrm>
        <a:graphic>
          <a:graphicData uri="http://schemas.openxmlformats.org/drawingml/2006/table">
            <a:tbl>
              <a:tblPr firstRow="1" bandRow="1">
                <a:tableStyleId>{5C22544A-7EE6-4342-B048-85BDC9FD1C3A}</a:tableStyleId>
              </a:tblPr>
              <a:tblGrid>
                <a:gridCol w="4343400">
                  <a:extLst>
                    <a:ext uri="{9D8B030D-6E8A-4147-A177-3AD203B41FA5}">
                      <a16:colId xmlns="" xmlns:a16="http://schemas.microsoft.com/office/drawing/2014/main" val="20000"/>
                    </a:ext>
                  </a:extLst>
                </a:gridCol>
                <a:gridCol w="3962400">
                  <a:extLst>
                    <a:ext uri="{9D8B030D-6E8A-4147-A177-3AD203B41FA5}">
                      <a16:colId xmlns="" xmlns:a16="http://schemas.microsoft.com/office/drawing/2014/main" val="20001"/>
                    </a:ext>
                  </a:extLst>
                </a:gridCol>
              </a:tblGrid>
              <a:tr h="285750">
                <a:tc>
                  <a:txBody>
                    <a:bodyPr/>
                    <a:lstStyle/>
                    <a:p>
                      <a:pPr algn="ctr"/>
                      <a:r>
                        <a:rPr lang="en-US" sz="1400" dirty="0" smtClean="0"/>
                        <a:t>Substantive Safeguards</a:t>
                      </a:r>
                      <a:endParaRPr lang="en-US" sz="1400" dirty="0"/>
                    </a:p>
                  </a:txBody>
                  <a:tcPr marT="34290" marB="34290"/>
                </a:tc>
                <a:tc>
                  <a:txBody>
                    <a:bodyPr/>
                    <a:lstStyle/>
                    <a:p>
                      <a:pPr algn="ctr"/>
                      <a:r>
                        <a:rPr lang="en-US" sz="1400" dirty="0" smtClean="0"/>
                        <a:t>Procedural</a:t>
                      </a:r>
                      <a:r>
                        <a:rPr lang="en-US" sz="1400" baseline="0" dirty="0" smtClean="0"/>
                        <a:t> Safeguards</a:t>
                      </a:r>
                      <a:endParaRPr lang="en-US" sz="1400" dirty="0"/>
                    </a:p>
                  </a:txBody>
                  <a:tcPr marT="34290" marB="34290"/>
                </a:tc>
                <a:extLst>
                  <a:ext uri="{0D108BD9-81ED-4DB2-BD59-A6C34878D82A}">
                    <a16:rowId xmlns="" xmlns:a16="http://schemas.microsoft.com/office/drawing/2014/main" val="10000"/>
                  </a:ext>
                </a:extLst>
              </a:tr>
              <a:tr h="275203">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dirty="0" smtClean="0">
                          <a:solidFill>
                            <a:schemeClr val="bg2">
                              <a:lumMod val="75000"/>
                            </a:schemeClr>
                          </a:solidFill>
                          <a:latin typeface="Times New Roman"/>
                          <a:cs typeface="Times New Roman"/>
                        </a:rPr>
                        <a:t>1. Canadian health care</a:t>
                      </a:r>
                    </a:p>
                  </a:txBody>
                  <a:tcPr marT="34290" marB="34290" anchor="ctr">
                    <a:solidFill>
                      <a:schemeClr val="bg2">
                        <a:lumMod val="9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dirty="0" smtClean="0">
                          <a:solidFill>
                            <a:schemeClr val="bg2">
                              <a:lumMod val="75000"/>
                            </a:schemeClr>
                          </a:solidFill>
                          <a:latin typeface="Times New Roman"/>
                          <a:cs typeface="Times New Roman"/>
                        </a:rPr>
                        <a:t>1. Written request</a:t>
                      </a:r>
                    </a:p>
                  </a:txBody>
                  <a:tcPr marT="34290" marB="34290" anchor="ctr">
                    <a:solidFill>
                      <a:schemeClr val="bg2">
                        <a:lumMod val="90000"/>
                      </a:schemeClr>
                    </a:solidFill>
                  </a:tcPr>
                </a:tc>
                <a:extLst>
                  <a:ext uri="{0D108BD9-81ED-4DB2-BD59-A6C34878D82A}">
                    <a16:rowId xmlns="" xmlns:a16="http://schemas.microsoft.com/office/drawing/2014/main" val="10001"/>
                  </a:ext>
                </a:extLst>
              </a:tr>
              <a:tr h="2514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lumMod val="75000"/>
                            </a:schemeClr>
                          </a:solidFill>
                          <a:latin typeface="Times New Roman"/>
                          <a:cs typeface="Times New Roman"/>
                        </a:rPr>
                        <a:t>2. &gt; 18 years of age</a:t>
                      </a:r>
                    </a:p>
                  </a:txBody>
                  <a:tcPr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smtClean="0">
                          <a:solidFill>
                            <a:schemeClr val="bg2">
                              <a:lumMod val="75000"/>
                            </a:schemeClr>
                          </a:solidFill>
                          <a:latin typeface="Times New Roman"/>
                          <a:cs typeface="Times New Roman"/>
                        </a:rPr>
                        <a:t>2. Two independent witnesses</a:t>
                      </a:r>
                    </a:p>
                  </a:txBody>
                  <a:tcPr marT="34290" marB="34290" anchor="ctr">
                    <a:solidFill>
                      <a:schemeClr val="bg2"/>
                    </a:solidFill>
                  </a:tcPr>
                </a:tc>
                <a:extLst>
                  <a:ext uri="{0D108BD9-81ED-4DB2-BD59-A6C34878D82A}">
                    <a16:rowId xmlns="" xmlns:a16="http://schemas.microsoft.com/office/drawing/2014/main" val="10003"/>
                  </a:ext>
                </a:extLst>
              </a:tr>
              <a:tr h="37719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lumMod val="75000"/>
                            </a:schemeClr>
                          </a:solidFill>
                          <a:latin typeface="Times New Roman"/>
                          <a:cs typeface="Times New Roman"/>
                        </a:rPr>
                        <a:t>3. Capable of health care decisions</a:t>
                      </a:r>
                    </a:p>
                  </a:txBody>
                  <a:tcPr marT="34290" marB="34290" anchor="ctr">
                    <a:solidFill>
                      <a:srgbClr val="D3D3D3"/>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dirty="0" smtClean="0">
                          <a:solidFill>
                            <a:schemeClr val="bg2">
                              <a:lumMod val="75000"/>
                            </a:schemeClr>
                          </a:solidFill>
                          <a:latin typeface="Times New Roman"/>
                          <a:cs typeface="Times New Roman"/>
                        </a:rPr>
                        <a:t>3. Two independent MD or NP assessors</a:t>
                      </a:r>
                    </a:p>
                  </a:txBody>
                  <a:tcPr marT="34290" marB="34290" anchor="ctr">
                    <a:solidFill>
                      <a:srgbClr val="D3D3D3"/>
                    </a:solidFill>
                  </a:tcPr>
                </a:tc>
                <a:extLst>
                  <a:ext uri="{0D108BD9-81ED-4DB2-BD59-A6C34878D82A}">
                    <a16:rowId xmlns="" xmlns:a16="http://schemas.microsoft.com/office/drawing/2014/main" val="10005"/>
                  </a:ext>
                </a:extLst>
              </a:tr>
              <a:tr h="155259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Times New Roman"/>
                          <a:cs typeface="Times New Roman"/>
                        </a:rPr>
                        <a:t>4.</a:t>
                      </a:r>
                      <a:r>
                        <a:rPr lang="en-US" sz="1200" baseline="0" dirty="0" smtClean="0">
                          <a:latin typeface="Times New Roman"/>
                          <a:cs typeface="Times New Roman"/>
                        </a:rPr>
                        <a:t> </a:t>
                      </a:r>
                      <a:r>
                        <a:rPr lang="en-US" sz="1200" dirty="0" smtClean="0">
                          <a:latin typeface="Times New Roman"/>
                          <a:cs typeface="Times New Roman"/>
                        </a:rPr>
                        <a:t>Grievous and irremediable condition</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200" b="0" dirty="0" smtClean="0">
                          <a:latin typeface="Times New Roman"/>
                          <a:cs typeface="Times New Roman"/>
                        </a:rPr>
                        <a:t>Incurable condition</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200" b="0" dirty="0" smtClean="0">
                          <a:latin typeface="Times New Roman"/>
                          <a:cs typeface="Times New Roman"/>
                        </a:rPr>
                        <a:t>Advanced state of </a:t>
                      </a:r>
                      <a:r>
                        <a:rPr lang="en-US" sz="1200" b="0" i="0" dirty="0" smtClean="0">
                          <a:latin typeface="Times New Roman"/>
                          <a:cs typeface="Times New Roman"/>
                        </a:rPr>
                        <a:t>irreversible decline in capability</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200" b="0" dirty="0" smtClean="0">
                          <a:latin typeface="Times New Roman"/>
                          <a:cs typeface="Times New Roman"/>
                        </a:rPr>
                        <a:t>Enduring physical or psychological suffering</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lang="en-US" sz="1200" b="0" dirty="0" smtClean="0">
                        <a:latin typeface="Times New Roman"/>
                        <a:cs typeface="Times New Roman"/>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lang="en-US" sz="1200" b="0" dirty="0" smtClean="0">
                        <a:latin typeface="Times New Roman"/>
                        <a:cs typeface="Times New Roman"/>
                      </a:endParaRPr>
                    </a:p>
                  </a:txBody>
                  <a:tcPr marT="34290" marB="34290" anchor="ctr">
                    <a:solidFill>
                      <a:schemeClr val="accent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dirty="0" smtClean="0">
                          <a:solidFill>
                            <a:schemeClr val="bg2">
                              <a:lumMod val="75000"/>
                            </a:schemeClr>
                          </a:solidFill>
                          <a:latin typeface="Times New Roman"/>
                          <a:cs typeface="Times New Roman"/>
                        </a:rPr>
                        <a:t>4.</a:t>
                      </a:r>
                      <a:r>
                        <a:rPr lang="en-CA" sz="1200" baseline="0" dirty="0" smtClean="0">
                          <a:solidFill>
                            <a:schemeClr val="bg2">
                              <a:lumMod val="75000"/>
                            </a:schemeClr>
                          </a:solidFill>
                          <a:latin typeface="Times New Roman"/>
                          <a:cs typeface="Times New Roman"/>
                        </a:rPr>
                        <a:t> R</a:t>
                      </a:r>
                      <a:r>
                        <a:rPr lang="en-CA" sz="1200" dirty="0" smtClean="0">
                          <a:solidFill>
                            <a:schemeClr val="bg2">
                              <a:lumMod val="75000"/>
                            </a:schemeClr>
                          </a:solidFill>
                          <a:latin typeface="Times New Roman"/>
                          <a:cs typeface="Times New Roman"/>
                        </a:rPr>
                        <a:t>ight to withdraw request at any time,</a:t>
                      </a:r>
                      <a:r>
                        <a:rPr lang="en-CA" sz="1200" baseline="0" dirty="0" smtClean="0">
                          <a:solidFill>
                            <a:schemeClr val="bg2">
                              <a:lumMod val="75000"/>
                            </a:schemeClr>
                          </a:solidFill>
                          <a:latin typeface="Times New Roman"/>
                          <a:cs typeface="Times New Roman"/>
                        </a:rPr>
                        <a:t>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baseline="0" dirty="0" smtClean="0">
                          <a:solidFill>
                            <a:schemeClr val="bg2">
                              <a:lumMod val="75000"/>
                            </a:schemeClr>
                          </a:solidFill>
                          <a:latin typeface="Times New Roman"/>
                          <a:cs typeface="Times New Roman"/>
                        </a:rPr>
                        <a:t>    in any manner</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baseline="0" dirty="0" smtClean="0">
                        <a:solidFill>
                          <a:schemeClr val="bg2">
                            <a:lumMod val="75000"/>
                          </a:schemeClr>
                        </a:solidFill>
                        <a:latin typeface="Times New Roman"/>
                        <a:cs typeface="Times New Roman"/>
                      </a:endParaRP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baseline="0" dirty="0" smtClean="0">
                        <a:solidFill>
                          <a:schemeClr val="bg2">
                            <a:lumMod val="75000"/>
                          </a:schemeClr>
                        </a:solidFill>
                        <a:latin typeface="Times New Roman"/>
                        <a:cs typeface="Times New Roman"/>
                      </a:endParaRP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CA" sz="1200" dirty="0" smtClean="0">
                        <a:solidFill>
                          <a:schemeClr val="bg2">
                            <a:lumMod val="75000"/>
                          </a:schemeClr>
                        </a:solidFill>
                        <a:latin typeface="Times New Roman"/>
                        <a:cs typeface="Times New Roman"/>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dirty="0" smtClean="0">
                          <a:solidFill>
                            <a:schemeClr val="bg2">
                              <a:lumMod val="75000"/>
                            </a:schemeClr>
                          </a:solidFill>
                          <a:latin typeface="Times New Roman"/>
                          <a:cs typeface="Times New Roman"/>
                        </a:rPr>
                        <a:t>    </a:t>
                      </a:r>
                    </a:p>
                  </a:txBody>
                  <a:tcPr marT="34290" marB="34290" anchor="ctr">
                    <a:solidFill>
                      <a:srgbClr val="EBEBEB"/>
                    </a:solidFill>
                  </a:tcPr>
                </a:tc>
                <a:extLst>
                  <a:ext uri="{0D108BD9-81ED-4DB2-BD59-A6C34878D82A}">
                    <a16:rowId xmlns="" xmlns:a16="http://schemas.microsoft.com/office/drawing/2014/main" val="10007"/>
                  </a:ext>
                </a:extLst>
              </a:tr>
              <a:tr h="285750">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dirty="0" smtClean="0">
                          <a:solidFill>
                            <a:schemeClr val="bg2">
                              <a:lumMod val="75000"/>
                            </a:schemeClr>
                          </a:solidFill>
                          <a:latin typeface="Times New Roman"/>
                          <a:cs typeface="Times New Roman"/>
                        </a:rPr>
                        <a:t>5.</a:t>
                      </a:r>
                      <a:r>
                        <a:rPr lang="en-US" sz="1200" baseline="0" dirty="0" smtClean="0">
                          <a:solidFill>
                            <a:schemeClr val="bg2">
                              <a:lumMod val="75000"/>
                            </a:schemeClr>
                          </a:solidFill>
                          <a:latin typeface="Times New Roman"/>
                          <a:cs typeface="Times New Roman"/>
                        </a:rPr>
                        <a:t> </a:t>
                      </a:r>
                      <a:r>
                        <a:rPr lang="en-US" sz="1200" dirty="0" smtClean="0">
                          <a:solidFill>
                            <a:schemeClr val="bg2">
                              <a:lumMod val="75000"/>
                            </a:schemeClr>
                          </a:solidFill>
                          <a:latin typeface="Times New Roman"/>
                          <a:cs typeface="Times New Roman"/>
                        </a:rPr>
                        <a:t>Voluntary request</a:t>
                      </a:r>
                    </a:p>
                  </a:txBody>
                  <a:tcPr marT="34290" marB="34290" anchor="ctr">
                    <a:solidFill>
                      <a:srgbClr val="D3D3D3"/>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dirty="0" smtClean="0">
                          <a:solidFill>
                            <a:schemeClr val="bg2">
                              <a:lumMod val="75000"/>
                            </a:schemeClr>
                          </a:solidFill>
                          <a:latin typeface="Times New Roman"/>
                          <a:cs typeface="Times New Roman"/>
                        </a:rPr>
                        <a:t>5. 10 day</a:t>
                      </a:r>
                      <a:r>
                        <a:rPr lang="en-CA" sz="1200" baseline="0" dirty="0" smtClean="0">
                          <a:solidFill>
                            <a:schemeClr val="bg2">
                              <a:lumMod val="75000"/>
                            </a:schemeClr>
                          </a:solidFill>
                          <a:latin typeface="Times New Roman"/>
                          <a:cs typeface="Times New Roman"/>
                        </a:rPr>
                        <a:t> reflection</a:t>
                      </a:r>
                      <a:endParaRPr lang="en-CA" sz="1200" dirty="0" smtClean="0">
                        <a:solidFill>
                          <a:schemeClr val="bg2">
                            <a:lumMod val="75000"/>
                          </a:schemeClr>
                        </a:solidFill>
                        <a:latin typeface="Times New Roman"/>
                        <a:cs typeface="Times New Roman"/>
                      </a:endParaRPr>
                    </a:p>
                  </a:txBody>
                  <a:tcPr marT="34290" marB="34290" anchor="ctr">
                    <a:solidFill>
                      <a:schemeClr val="bg2">
                        <a:lumMod val="90000"/>
                      </a:schemeClr>
                    </a:solidFill>
                  </a:tcPr>
                </a:tc>
                <a:extLst>
                  <a:ext uri="{0D108BD9-81ED-4DB2-BD59-A6C34878D82A}">
                    <a16:rowId xmlns="" xmlns:a16="http://schemas.microsoft.com/office/drawing/2014/main" val="10010"/>
                  </a:ext>
                </a:extLst>
              </a:tr>
              <a:tr h="4790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lumMod val="75000"/>
                            </a:schemeClr>
                          </a:solidFill>
                          <a:latin typeface="Times New Roman"/>
                          <a:cs typeface="Times New Roman"/>
                        </a:rPr>
                        <a:t>6. Informed</a:t>
                      </a:r>
                      <a:r>
                        <a:rPr lang="en-US" sz="1200" baseline="0" dirty="0" smtClean="0">
                          <a:solidFill>
                            <a:schemeClr val="bg2">
                              <a:lumMod val="75000"/>
                            </a:schemeClr>
                          </a:solidFill>
                          <a:latin typeface="Times New Roman"/>
                          <a:cs typeface="Times New Roman"/>
                        </a:rPr>
                        <a:t> c</a:t>
                      </a:r>
                      <a:r>
                        <a:rPr lang="en-US" sz="1200" dirty="0" smtClean="0">
                          <a:solidFill>
                            <a:schemeClr val="bg2">
                              <a:lumMod val="75000"/>
                            </a:schemeClr>
                          </a:solidFill>
                          <a:latin typeface="Times New Roman"/>
                          <a:cs typeface="Times New Roman"/>
                        </a:rPr>
                        <a:t>onsent,</a:t>
                      </a:r>
                      <a:r>
                        <a:rPr lang="en-US" sz="1200" baseline="0" dirty="0" smtClean="0">
                          <a:solidFill>
                            <a:schemeClr val="bg2">
                              <a:lumMod val="75000"/>
                            </a:schemeClr>
                          </a:solidFill>
                          <a:latin typeface="Times New Roman"/>
                          <a:cs typeface="Times New Roman"/>
                        </a:rPr>
                        <a:t> </a:t>
                      </a:r>
                      <a:r>
                        <a:rPr lang="en-US" sz="1200" dirty="0" smtClean="0">
                          <a:solidFill>
                            <a:schemeClr val="bg2">
                              <a:lumMod val="75000"/>
                            </a:schemeClr>
                          </a:solidFill>
                          <a:latin typeface="Times New Roman"/>
                          <a:cs typeface="Times New Roman"/>
                        </a:rPr>
                        <a:t>including alternative</a:t>
                      </a:r>
                      <a:r>
                        <a:rPr lang="en-US" sz="1200" baseline="0" dirty="0" smtClean="0">
                          <a:solidFill>
                            <a:schemeClr val="bg2">
                              <a:lumMod val="75000"/>
                            </a:schemeClr>
                          </a:solidFill>
                          <a:latin typeface="Times New Roman"/>
                          <a:cs typeface="Times New Roman"/>
                        </a:rPr>
                        <a:t> of</a:t>
                      </a:r>
                      <a:r>
                        <a:rPr lang="en-US" sz="1200" dirty="0" smtClean="0">
                          <a:solidFill>
                            <a:schemeClr val="bg2">
                              <a:lumMod val="75000"/>
                            </a:schemeClr>
                          </a:solidFill>
                          <a:latin typeface="Times New Roman"/>
                          <a:cs typeface="Times New Roman"/>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lumMod val="75000"/>
                            </a:schemeClr>
                          </a:solidFill>
                          <a:latin typeface="Times New Roman"/>
                          <a:cs typeface="Times New Roman"/>
                        </a:rPr>
                        <a:t>    palliative care</a:t>
                      </a:r>
                    </a:p>
                  </a:txBody>
                  <a:tcPr marT="34290" marB="34290" anchor="c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dirty="0" smtClean="0">
                          <a:solidFill>
                            <a:schemeClr val="bg2">
                              <a:lumMod val="75000"/>
                            </a:schemeClr>
                          </a:solidFill>
                          <a:latin typeface="Times New Roman"/>
                          <a:cs typeface="Times New Roman"/>
                        </a:rPr>
                        <a:t>6. Express consent immediately before </a:t>
                      </a:r>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dirty="0" smtClean="0">
                          <a:solidFill>
                            <a:schemeClr val="bg2">
                              <a:lumMod val="75000"/>
                            </a:schemeClr>
                          </a:solidFill>
                          <a:latin typeface="Times New Roman"/>
                          <a:cs typeface="Times New Roman"/>
                        </a:rPr>
                        <a:t>    provision</a:t>
                      </a:r>
                    </a:p>
                  </a:txBody>
                  <a:tcPr marT="34290" marB="34290" anchor="ctr">
                    <a:solidFill>
                      <a:schemeClr val="bg2"/>
                    </a:solidFill>
                  </a:tcPr>
                </a:tc>
                <a:extLst>
                  <a:ext uri="{0D108BD9-81ED-4DB2-BD59-A6C34878D82A}">
                    <a16:rowId xmlns="" xmlns:a16="http://schemas.microsoft.com/office/drawing/2014/main" val="10011"/>
                  </a:ext>
                </a:extLst>
              </a:tr>
            </a:tbl>
          </a:graphicData>
        </a:graphic>
      </p:graphicFrame>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65" t="5731" r="7919" b="10975"/>
          <a:stretch/>
        </p:blipFill>
        <p:spPr bwMode="auto">
          <a:xfrm>
            <a:off x="6324600" y="342902"/>
            <a:ext cx="2368232" cy="10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3626156"/>
            <a:ext cx="3810000" cy="523220"/>
          </a:xfrm>
          <a:prstGeom prst="rect">
            <a:avLst/>
          </a:prstGeom>
        </p:spPr>
        <p:txBody>
          <a:bodyPr wrap="square">
            <a:spAutoFit/>
          </a:bodyPr>
          <a:lstStyle/>
          <a:p>
            <a:pPr marL="285750" indent="-285750" defTabSz="457200">
              <a:buClrTx/>
              <a:buFont typeface="Arial"/>
              <a:buChar char="•"/>
              <a:defRPr/>
            </a:pPr>
            <a:r>
              <a:rPr lang="en-US" b="1" kern="1200" dirty="0">
                <a:latin typeface="Times New Roman"/>
                <a:ea typeface="ＭＳ Ｐゴシック" charset="0"/>
                <a:cs typeface="Times New Roman"/>
              </a:rPr>
              <a:t>Natural death has become reasonably </a:t>
            </a:r>
            <a:endParaRPr lang="en-US" b="1" kern="1200" dirty="0" smtClean="0">
              <a:latin typeface="Times New Roman"/>
              <a:ea typeface="ＭＳ Ｐゴシック" charset="0"/>
              <a:cs typeface="Times New Roman"/>
            </a:endParaRPr>
          </a:p>
          <a:p>
            <a:pPr defTabSz="457200">
              <a:buClrTx/>
              <a:buFontTx/>
              <a:buNone/>
              <a:defRPr/>
            </a:pPr>
            <a:r>
              <a:rPr lang="en-US" b="1" kern="1200" dirty="0">
                <a:latin typeface="Times New Roman"/>
                <a:ea typeface="ＭＳ Ｐゴシック" charset="0"/>
                <a:cs typeface="Times New Roman"/>
              </a:rPr>
              <a:t> </a:t>
            </a:r>
            <a:r>
              <a:rPr lang="en-US" b="1" kern="1200" dirty="0" smtClean="0">
                <a:latin typeface="Times New Roman"/>
                <a:ea typeface="ＭＳ Ｐゴシック" charset="0"/>
                <a:cs typeface="Times New Roman"/>
              </a:rPr>
              <a:t>     foreseeable</a:t>
            </a:r>
            <a:endParaRPr lang="en-US" b="1" kern="1200" dirty="0">
              <a:latin typeface="Times New Roman"/>
              <a:ea typeface="ＭＳ Ｐゴシック" charset="0"/>
              <a:cs typeface="Times New Roman"/>
            </a:endParaRPr>
          </a:p>
        </p:txBody>
      </p:sp>
    </p:spTree>
    <p:extLst>
      <p:ext uri="{BB962C8B-B14F-4D97-AF65-F5344CB8AC3E}">
        <p14:creationId xmlns:p14="http://schemas.microsoft.com/office/powerpoint/2010/main" val="2342469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33333E-6 -4.81481E-6 L 0.24167 -4.81481E-6 C 0.35 -4.81481E-6 0.48334 -0.01805 0.48334 -0.0324 L 0.48334 -0.06481 " pathEditMode="relative" rAng="0" ptsTypes="AAAA">
                                      <p:cBhvr>
                                        <p:cTn id="6" dur="2000" fill="hold"/>
                                        <p:tgtEl>
                                          <p:spTgt spid="3"/>
                                        </p:tgtEl>
                                        <p:attrNameLst>
                                          <p:attrName>ppt_x</p:attrName>
                                          <p:attrName>ppt_y</p:attrName>
                                        </p:attrNameLst>
                                      </p:cBhvr>
                                      <p:rCtr x="24167" y="-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1"/>
            <a:ext cx="8534400" cy="470852"/>
          </a:xfrm>
          <a:noFill/>
        </p:spPr>
        <p:txBody>
          <a:bodyPr>
            <a:noAutofit/>
          </a:bodyPr>
          <a:lstStyle/>
          <a:p>
            <a:pPr algn="ctr"/>
            <a:r>
              <a:rPr lang="en-US" sz="3600" b="1" cap="none" dirty="0" smtClean="0">
                <a:solidFill>
                  <a:schemeClr val="bg1"/>
                </a:solidFill>
                <a:latin typeface="Times New Roman"/>
                <a:cs typeface="Times New Roman"/>
              </a:rPr>
              <a:t>C-7 New Safeguards: 2 Parallel Streams</a:t>
            </a:r>
            <a:endParaRPr lang="en-US" sz="3600" b="1" cap="none" dirty="0">
              <a:solidFill>
                <a:schemeClr val="bg1"/>
              </a:solidFill>
              <a:latin typeface="Times New Roman"/>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1198616484"/>
              </p:ext>
            </p:extLst>
          </p:nvPr>
        </p:nvGraphicFramePr>
        <p:xfrm>
          <a:off x="457200" y="1543050"/>
          <a:ext cx="8229600" cy="3364195"/>
        </p:xfrm>
        <a:graphic>
          <a:graphicData uri="http://schemas.openxmlformats.org/drawingml/2006/table">
            <a:tbl>
              <a:tblPr firstRow="1" bandRow="1">
                <a:tableStyleId>{5C22544A-7EE6-4342-B048-85BDC9FD1C3A}</a:tableStyleId>
              </a:tblPr>
              <a:tblGrid>
                <a:gridCol w="4114800">
                  <a:extLst>
                    <a:ext uri="{9D8B030D-6E8A-4147-A177-3AD203B41FA5}">
                      <a16:colId xmlns="" xmlns:a16="http://schemas.microsoft.com/office/drawing/2014/main" xmlns:a14="http://schemas.microsoft.com/office/drawing/2010/main" xmlns:mc="http://schemas.openxmlformats.org/markup-compatibility/2006" val="3848885381"/>
                    </a:ext>
                  </a:extLst>
                </a:gridCol>
                <a:gridCol w="4114800">
                  <a:extLst>
                    <a:ext uri="{9D8B030D-6E8A-4147-A177-3AD203B41FA5}">
                      <a16:colId xmlns="" xmlns:a16="http://schemas.microsoft.com/office/drawing/2014/main" xmlns:a14="http://schemas.microsoft.com/office/drawing/2010/main" xmlns:mc="http://schemas.openxmlformats.org/markup-compatibility/2006" val="3235717642"/>
                    </a:ext>
                  </a:extLst>
                </a:gridCol>
              </a:tblGrid>
              <a:tr h="285750">
                <a:tc>
                  <a:txBody>
                    <a:bodyPr/>
                    <a:lstStyle/>
                    <a:p>
                      <a:r>
                        <a:rPr lang="en-US" sz="1400" dirty="0" smtClean="0"/>
                        <a:t>RFND is present</a:t>
                      </a:r>
                      <a:endParaRPr lang="en-CA" sz="1400" dirty="0"/>
                    </a:p>
                  </a:txBody>
                  <a:tcPr marT="34290" marB="34290"/>
                </a:tc>
                <a:tc>
                  <a:txBody>
                    <a:bodyPr/>
                    <a:lstStyle/>
                    <a:p>
                      <a:r>
                        <a:rPr lang="en-US" sz="1400" dirty="0" smtClean="0"/>
                        <a:t>No RFND</a:t>
                      </a:r>
                      <a:endParaRPr lang="en-CA" sz="1400" dirty="0"/>
                    </a:p>
                  </a:txBody>
                  <a:tcPr marT="34290" marB="34290"/>
                </a:tc>
                <a:extLst>
                  <a:ext uri="{0D108BD9-81ED-4DB2-BD59-A6C34878D82A}">
                    <a16:rowId xmlns="" xmlns:a16="http://schemas.microsoft.com/office/drawing/2014/main" xmlns:a14="http://schemas.microsoft.com/office/drawing/2010/main" xmlns:mc="http://schemas.openxmlformats.org/markup-compatibility/2006" val="2993930483"/>
                  </a:ext>
                </a:extLst>
              </a:tr>
              <a:tr h="285750">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t>Only one witness required </a:t>
                      </a:r>
                    </a:p>
                  </a:txBody>
                  <a:tcPr marT="34290" marB="34290" anchor="ctr"/>
                </a:tc>
                <a:tc hMerge="1">
                  <a:txBody>
                    <a:bodyPr/>
                    <a:lstStyle/>
                    <a:p>
                      <a:endParaRPr lang="en-CA" dirty="0"/>
                    </a:p>
                  </a:txBody>
                  <a:tcPr anchor="ctr"/>
                </a:tc>
                <a:extLst>
                  <a:ext uri="{0D108BD9-81ED-4DB2-BD59-A6C34878D82A}">
                    <a16:rowId xmlns="" xmlns:a16="http://schemas.microsoft.com/office/drawing/2014/main" xmlns:a14="http://schemas.microsoft.com/office/drawing/2010/main" xmlns:mc="http://schemas.openxmlformats.org/markup-compatibility/2006" val="3790134673"/>
                  </a:ext>
                </a:extLst>
              </a:tr>
              <a:tr h="285750">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b="0" kern="1200" dirty="0" smtClean="0">
                          <a:solidFill>
                            <a:schemeClr val="tx1"/>
                          </a:solidFill>
                          <a:effectLst/>
                          <a:latin typeface="+mn-lt"/>
                          <a:ea typeface="+mn-ea"/>
                          <a:cs typeface="+mn-cs"/>
                        </a:rPr>
                        <a:t>Health care worker can witness</a:t>
                      </a:r>
                    </a:p>
                  </a:txBody>
                  <a:tcPr marT="34290" marB="34290" anchor="ctr"/>
                </a:tc>
                <a:tc hMerge="1">
                  <a:txBody>
                    <a:bodyPr/>
                    <a:lstStyle/>
                    <a:p>
                      <a:endParaRPr lang="en-CA" dirty="0"/>
                    </a:p>
                  </a:txBody>
                  <a:tcPr anchor="ctr"/>
                </a:tc>
                <a:extLst>
                  <a:ext uri="{0D108BD9-81ED-4DB2-BD59-A6C34878D82A}">
                    <a16:rowId xmlns="" xmlns:a16="http://schemas.microsoft.com/office/drawing/2014/main" xmlns:a14="http://schemas.microsoft.com/office/drawing/2010/main" xmlns:mc="http://schemas.openxmlformats.org/markup-compatibility/2006" val="1790444576"/>
                  </a:ext>
                </a:extLst>
              </a:tr>
              <a:tr h="2857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400" b="0" kern="1200" dirty="0" smtClean="0">
                          <a:solidFill>
                            <a:srgbClr val="FF0000"/>
                          </a:solidFill>
                          <a:effectLst/>
                          <a:latin typeface="+mn-lt"/>
                          <a:ea typeface="+mn-ea"/>
                          <a:cs typeface="+mn-cs"/>
                        </a:rPr>
                        <a:t>10 day reflection removed</a:t>
                      </a:r>
                    </a:p>
                  </a:txBody>
                  <a:tcPr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FF0000"/>
                          </a:solidFill>
                        </a:rPr>
                        <a:t>90 day reflection period</a:t>
                      </a:r>
                      <a:r>
                        <a:rPr lang="en-US" sz="1400" dirty="0" smtClean="0"/>
                        <a:t> </a:t>
                      </a:r>
                    </a:p>
                  </a:txBody>
                  <a:tcPr marT="34290" marB="34290" anchor="ctr"/>
                </a:tc>
                <a:extLst>
                  <a:ext uri="{0D108BD9-81ED-4DB2-BD59-A6C34878D82A}">
                    <a16:rowId xmlns="" xmlns:a16="http://schemas.microsoft.com/office/drawing/2014/main" xmlns:a14="http://schemas.microsoft.com/office/drawing/2010/main" xmlns:mc="http://schemas.openxmlformats.org/markup-compatibility/2006" val="302038669"/>
                  </a:ext>
                </a:extLst>
              </a:tr>
              <a:tr h="318735">
                <a:tc>
                  <a:txBody>
                    <a:bodyPr/>
                    <a:lstStyle/>
                    <a:p>
                      <a:pPr marL="0" indent="0">
                        <a:lnSpc>
                          <a:spcPct val="100000"/>
                        </a:lnSpc>
                        <a:spcBef>
                          <a:spcPts val="0"/>
                        </a:spcBef>
                        <a:spcAft>
                          <a:spcPts val="500"/>
                        </a:spcAft>
                        <a:buFont typeface="Arial"/>
                        <a:buNone/>
                      </a:pPr>
                      <a:r>
                        <a:rPr lang="en-US" sz="1400" dirty="0" smtClean="0">
                          <a:solidFill>
                            <a:srgbClr val="FF0000"/>
                          </a:solidFill>
                        </a:rPr>
                        <a:t>Waiver of final consent option</a:t>
                      </a:r>
                    </a:p>
                  </a:txBody>
                  <a:tcPr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altLang="en-US" sz="1400" kern="1200" dirty="0" smtClean="0">
                          <a:solidFill>
                            <a:srgbClr val="FF0000"/>
                          </a:solidFill>
                        </a:rPr>
                        <a:t>No consent waiver</a:t>
                      </a:r>
                      <a:endParaRPr lang="en-US" sz="1400" baseline="0" dirty="0" smtClean="0"/>
                    </a:p>
                  </a:txBody>
                  <a:tcPr marT="34290" marB="34290" anchor="ctr"/>
                </a:tc>
                <a:extLst>
                  <a:ext uri="{0D108BD9-81ED-4DB2-BD59-A6C34878D82A}">
                    <a16:rowId xmlns="" xmlns:a16="http://schemas.microsoft.com/office/drawing/2014/main" xmlns:a14="http://schemas.microsoft.com/office/drawing/2010/main" xmlns:mc="http://schemas.openxmlformats.org/markup-compatibility/2006" val="3140866694"/>
                  </a:ext>
                </a:extLst>
              </a:tr>
              <a:tr h="1674495">
                <a:tc>
                  <a:txBody>
                    <a:bodyPr/>
                    <a:lstStyle/>
                    <a:p>
                      <a:pPr marL="285750" indent="-285750">
                        <a:lnSpc>
                          <a:spcPct val="100000"/>
                        </a:lnSpc>
                        <a:spcBef>
                          <a:spcPts val="0"/>
                        </a:spcBef>
                        <a:spcAft>
                          <a:spcPts val="500"/>
                        </a:spcAft>
                        <a:buFont typeface="Arial" panose="020B0604020202020204" pitchFamily="34" charset="0"/>
                        <a:buChar char="•"/>
                      </a:pPr>
                      <a:endParaRPr lang="en-US" sz="1400" dirty="0" smtClean="0">
                        <a:solidFill>
                          <a:schemeClr val="tx1"/>
                        </a:solidFill>
                      </a:endParaRPr>
                    </a:p>
                  </a:txBody>
                  <a:tcPr marT="34290" marB="34290" anchor="ctr"/>
                </a:tc>
                <a:tc>
                  <a:txBody>
                    <a:bodyPr/>
                    <a:lstStyle/>
                    <a:p>
                      <a:pPr marL="285750" marR="0" lvl="0" indent="-285750" algn="l" defTabSz="457200" rtl="0" eaLnBrk="1" fontAlgn="auto" latinLnBrk="0" hangingPunct="1">
                        <a:lnSpc>
                          <a:spcPct val="100000"/>
                        </a:lnSpc>
                        <a:spcBef>
                          <a:spcPts val="0"/>
                        </a:spcBef>
                        <a:spcAft>
                          <a:spcPts val="500"/>
                        </a:spcAft>
                        <a:buClrTx/>
                        <a:buSzTx/>
                        <a:buFont typeface="Arial"/>
                        <a:buChar char="•"/>
                        <a:tabLst/>
                        <a:defRPr/>
                      </a:pPr>
                      <a:r>
                        <a:rPr lang="en-CA" sz="1400" kern="1200" dirty="0" smtClean="0">
                          <a:solidFill>
                            <a:schemeClr val="dk1"/>
                          </a:solidFill>
                          <a:effectLst/>
                          <a:latin typeface="+mn-lt"/>
                          <a:ea typeface="+mn-ea"/>
                          <a:cs typeface="+mn-cs"/>
                        </a:rPr>
                        <a:t>Assessments </a:t>
                      </a:r>
                      <a:r>
                        <a:rPr lang="en-CA" sz="1400" kern="1200" dirty="0" smtClean="0">
                          <a:solidFill>
                            <a:schemeClr val="dk1"/>
                          </a:solidFill>
                          <a:effectLst/>
                          <a:latin typeface="+mn-lt"/>
                          <a:ea typeface="+mn-ea"/>
                          <a:cs typeface="+mn-cs"/>
                        </a:rPr>
                        <a:t>must </a:t>
                      </a:r>
                      <a:r>
                        <a:rPr lang="en-CA" sz="1400" kern="1200" dirty="0" smtClean="0">
                          <a:solidFill>
                            <a:schemeClr val="tx1"/>
                          </a:solidFill>
                          <a:effectLst/>
                          <a:latin typeface="+mn-lt"/>
                          <a:ea typeface="+mn-ea"/>
                          <a:cs typeface="+mn-cs"/>
                        </a:rPr>
                        <a:t>be informed</a:t>
                      </a:r>
                      <a:r>
                        <a:rPr lang="en-CA" sz="1400" kern="1200" baseline="0" dirty="0" smtClean="0">
                          <a:solidFill>
                            <a:schemeClr val="tx1"/>
                          </a:solidFill>
                          <a:effectLst/>
                          <a:latin typeface="+mn-lt"/>
                          <a:ea typeface="+mn-ea"/>
                          <a:cs typeface="+mn-cs"/>
                        </a:rPr>
                        <a:t> by expertise in the medical condition causing </a:t>
                      </a:r>
                      <a:r>
                        <a:rPr lang="en-CA" sz="1400" kern="1200" baseline="0" dirty="0" smtClean="0">
                          <a:solidFill>
                            <a:schemeClr val="tx1"/>
                          </a:solidFill>
                          <a:effectLst/>
                          <a:latin typeface="+mn-lt"/>
                          <a:ea typeface="+mn-ea"/>
                          <a:cs typeface="+mn-cs"/>
                        </a:rPr>
                        <a:t>suffering </a:t>
                      </a:r>
                      <a:r>
                        <a:rPr lang="mr-IN" sz="1400" kern="1200" baseline="0" dirty="0" smtClean="0">
                          <a:solidFill>
                            <a:schemeClr val="tx1"/>
                          </a:solidFill>
                          <a:effectLst/>
                          <a:latin typeface="+mn-lt"/>
                          <a:ea typeface="+mn-ea"/>
                          <a:cs typeface="+mn-cs"/>
                        </a:rPr>
                        <a:t>–</a:t>
                      </a:r>
                      <a:r>
                        <a:rPr lang="en-CA" sz="1400" kern="1200" baseline="0" dirty="0" smtClean="0">
                          <a:solidFill>
                            <a:schemeClr val="tx1"/>
                          </a:solidFill>
                          <a:effectLst/>
                          <a:latin typeface="+mn-lt"/>
                          <a:ea typeface="+mn-ea"/>
                          <a:cs typeface="+mn-cs"/>
                        </a:rPr>
                        <a:t> </a:t>
                      </a:r>
                      <a:r>
                        <a:rPr lang="en-CA" sz="1400" kern="1200" baseline="0" dirty="0" smtClean="0">
                          <a:solidFill>
                            <a:srgbClr val="FF0000"/>
                          </a:solidFill>
                          <a:effectLst/>
                          <a:latin typeface="+mn-lt"/>
                          <a:ea typeface="+mn-ea"/>
                          <a:cs typeface="+mn-cs"/>
                        </a:rPr>
                        <a:t>Expertise Consult</a:t>
                      </a:r>
                      <a:r>
                        <a:rPr lang="en-CA" sz="1400" kern="1200" baseline="0" dirty="0" smtClean="0">
                          <a:solidFill>
                            <a:schemeClr val="tx1"/>
                          </a:solidFill>
                          <a:effectLst/>
                          <a:latin typeface="+mn-lt"/>
                          <a:ea typeface="+mn-ea"/>
                          <a:cs typeface="+mn-cs"/>
                        </a:rPr>
                        <a:t> to assessors if needed</a:t>
                      </a:r>
                      <a:endParaRPr lang="en-CA" sz="1400" kern="1200" dirty="0" smtClean="0">
                        <a:solidFill>
                          <a:schemeClr val="tx1"/>
                        </a:solidFill>
                        <a:effectLst/>
                        <a:latin typeface="+mn-lt"/>
                        <a:ea typeface="+mn-ea"/>
                        <a:cs typeface="+mn-cs"/>
                      </a:endParaRPr>
                    </a:p>
                    <a:p>
                      <a:pPr marL="285750" indent="-285750">
                        <a:lnSpc>
                          <a:spcPct val="100000"/>
                        </a:lnSpc>
                        <a:spcBef>
                          <a:spcPts val="0"/>
                        </a:spcBef>
                        <a:spcAft>
                          <a:spcPts val="500"/>
                        </a:spcAft>
                        <a:buFont typeface="Arial"/>
                        <a:buChar char="•"/>
                      </a:pPr>
                      <a:r>
                        <a:rPr lang="en-CA" sz="1400" kern="1200" dirty="0" smtClean="0">
                          <a:solidFill>
                            <a:srgbClr val="FF0000"/>
                          </a:solidFill>
                        </a:rPr>
                        <a:t>Offered consultation</a:t>
                      </a:r>
                      <a:r>
                        <a:rPr lang="en-CA" sz="1400" kern="1200" dirty="0" smtClean="0"/>
                        <a:t> for counselling, disability supports, palliative care, etc.</a:t>
                      </a:r>
                    </a:p>
                    <a:p>
                      <a:pPr marL="285750" indent="-285750">
                        <a:lnSpc>
                          <a:spcPct val="100000"/>
                        </a:lnSpc>
                        <a:spcBef>
                          <a:spcPts val="0"/>
                        </a:spcBef>
                        <a:spcAft>
                          <a:spcPts val="500"/>
                        </a:spcAft>
                        <a:buFont typeface="Arial"/>
                        <a:buChar char="•"/>
                      </a:pPr>
                      <a:r>
                        <a:rPr lang="en-CA" sz="1400" kern="1200" dirty="0" smtClean="0"/>
                        <a:t>Agree that the person has given </a:t>
                      </a:r>
                      <a:r>
                        <a:rPr lang="en-CA" sz="1400" kern="1200" dirty="0" smtClean="0">
                          <a:solidFill>
                            <a:srgbClr val="FF0000"/>
                          </a:solidFill>
                        </a:rPr>
                        <a:t>serious consideration</a:t>
                      </a:r>
                      <a:r>
                        <a:rPr lang="en-CA" sz="1400" kern="1200" baseline="0" dirty="0" smtClean="0">
                          <a:solidFill>
                            <a:srgbClr val="FF0000"/>
                          </a:solidFill>
                        </a:rPr>
                        <a:t> </a:t>
                      </a:r>
                      <a:r>
                        <a:rPr lang="en-CA" sz="1400" kern="1200" dirty="0" smtClean="0"/>
                        <a:t>to reasonable and available </a:t>
                      </a:r>
                      <a:r>
                        <a:rPr lang="en-CA" sz="1400" kern="1200" dirty="0" smtClean="0"/>
                        <a:t>alternatives</a:t>
                      </a:r>
                      <a:endParaRPr lang="en-CA" sz="1400" kern="1200" dirty="0" smtClean="0">
                        <a:solidFill>
                          <a:srgbClr val="009668"/>
                        </a:solidFill>
                      </a:endParaRPr>
                    </a:p>
                  </a:txBody>
                  <a:tcPr marT="34290" marB="34290" anchor="ctr"/>
                </a:tc>
                <a:extLst>
                  <a:ext uri="{0D108BD9-81ED-4DB2-BD59-A6C34878D82A}">
                    <a16:rowId xmlns="" xmlns:a16="http://schemas.microsoft.com/office/drawing/2014/main" xmlns:a14="http://schemas.microsoft.com/office/drawing/2010/main" xmlns:mc="http://schemas.openxmlformats.org/markup-compatibility/2006" val="2000558074"/>
                  </a:ext>
                </a:extLst>
              </a:tr>
            </a:tbl>
          </a:graphicData>
        </a:graphic>
      </p:graphicFrame>
      <p:sp>
        <p:nvSpPr>
          <p:cNvPr id="4" name="Rectangle 3"/>
          <p:cNvSpPr/>
          <p:nvPr/>
        </p:nvSpPr>
        <p:spPr>
          <a:xfrm>
            <a:off x="5802399" y="4627566"/>
            <a:ext cx="2339102" cy="307777"/>
          </a:xfrm>
          <a:prstGeom prst="rect">
            <a:avLst/>
          </a:prstGeom>
        </p:spPr>
        <p:txBody>
          <a:bodyPr wrap="none">
            <a:spAutoFit/>
          </a:bodyPr>
          <a:lstStyle/>
          <a:p>
            <a:pPr>
              <a:spcAft>
                <a:spcPts val="500"/>
              </a:spcAft>
            </a:pPr>
            <a:r>
              <a:rPr lang="mr-IN" kern="1200" dirty="0">
                <a:solidFill>
                  <a:srgbClr val="009668"/>
                </a:solidFill>
              </a:rPr>
              <a:t>–</a:t>
            </a:r>
            <a:r>
              <a:rPr lang="en-CA" kern="1200" dirty="0">
                <a:solidFill>
                  <a:srgbClr val="009668"/>
                </a:solidFill>
              </a:rPr>
              <a:t> Shared Decision Making</a:t>
            </a:r>
          </a:p>
        </p:txBody>
      </p:sp>
      <p:sp>
        <p:nvSpPr>
          <p:cNvPr id="5" name="Rectangle 4"/>
          <p:cNvSpPr/>
          <p:nvPr/>
        </p:nvSpPr>
        <p:spPr>
          <a:xfrm>
            <a:off x="5614077" y="1517038"/>
            <a:ext cx="1810662" cy="307777"/>
          </a:xfrm>
          <a:prstGeom prst="rect">
            <a:avLst/>
          </a:prstGeom>
        </p:spPr>
        <p:txBody>
          <a:bodyPr wrap="none">
            <a:spAutoFit/>
          </a:bodyPr>
          <a:lstStyle/>
          <a:p>
            <a:pPr>
              <a:spcAft>
                <a:spcPts val="500"/>
              </a:spcAft>
            </a:pPr>
            <a:r>
              <a:rPr lang="mr-IN" kern="1200" dirty="0">
                <a:solidFill>
                  <a:srgbClr val="FF6600"/>
                </a:solidFill>
              </a:rPr>
              <a:t>–</a:t>
            </a:r>
            <a:r>
              <a:rPr lang="en-CA" kern="1200" dirty="0">
                <a:solidFill>
                  <a:srgbClr val="FF6600"/>
                </a:solidFill>
              </a:rPr>
              <a:t> </a:t>
            </a:r>
            <a:r>
              <a:rPr lang="en-CA" kern="1200" dirty="0" smtClean="0">
                <a:solidFill>
                  <a:srgbClr val="FF6600"/>
                </a:solidFill>
              </a:rPr>
              <a:t>Mar/23 MD-SUMC</a:t>
            </a:r>
            <a:endParaRPr lang="en-CA" kern="1200" dirty="0">
              <a:solidFill>
                <a:srgbClr val="FF6600"/>
              </a:solidFill>
            </a:endParaRPr>
          </a:p>
        </p:txBody>
      </p:sp>
    </p:spTree>
    <p:extLst>
      <p:ext uri="{BB962C8B-B14F-4D97-AF65-F5344CB8AC3E}">
        <p14:creationId xmlns:p14="http://schemas.microsoft.com/office/powerpoint/2010/main" val="1154862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FINANCIAL DISCLOSURES</a:t>
            </a:r>
            <a:endParaRPr lang="en-US" dirty="0"/>
          </a:p>
        </p:txBody>
      </p:sp>
      <p:sp>
        <p:nvSpPr>
          <p:cNvPr id="3" name="Text Placeholder 2"/>
          <p:cNvSpPr>
            <a:spLocks noGrp="1"/>
          </p:cNvSpPr>
          <p:nvPr>
            <p:ph type="body" idx="1"/>
          </p:nvPr>
        </p:nvSpPr>
        <p:spPr/>
        <p:txBody>
          <a:bodyPr>
            <a:normAutofit/>
          </a:bodyPr>
          <a:lstStyle/>
          <a:p>
            <a:pPr marL="527050" indent="-527050">
              <a:buFont typeface="Arial"/>
              <a:buChar char="•"/>
            </a:pPr>
            <a:r>
              <a:rPr lang="en-US" sz="2400" dirty="0">
                <a:solidFill>
                  <a:schemeClr val="bg2"/>
                </a:solidFill>
              </a:rPr>
              <a:t>Expert Witness, Lamb v Attorney General litigation</a:t>
            </a:r>
          </a:p>
          <a:p>
            <a:pPr marL="527050" indent="-527050">
              <a:buFont typeface="Arial"/>
              <a:buChar char="•"/>
            </a:pPr>
            <a:r>
              <a:rPr lang="en-US" sz="2400" dirty="0">
                <a:solidFill>
                  <a:schemeClr val="bg2"/>
                </a:solidFill>
              </a:rPr>
              <a:t>Scientific Lead, Canadian </a:t>
            </a:r>
            <a:r>
              <a:rPr lang="en-US" sz="2400" dirty="0" err="1">
                <a:solidFill>
                  <a:schemeClr val="bg2"/>
                </a:solidFill>
              </a:rPr>
              <a:t>MAiD</a:t>
            </a:r>
            <a:r>
              <a:rPr lang="en-US" sz="2400" dirty="0">
                <a:solidFill>
                  <a:schemeClr val="bg2"/>
                </a:solidFill>
              </a:rPr>
              <a:t> Curriculum Development Project (CMCDP)</a:t>
            </a:r>
          </a:p>
          <a:p>
            <a:pPr marL="527050" indent="-527050">
              <a:buFont typeface="Arial"/>
              <a:buChar char="•"/>
            </a:pPr>
            <a:r>
              <a:rPr lang="en-US" sz="2400" dirty="0">
                <a:solidFill>
                  <a:schemeClr val="bg2"/>
                </a:solidFill>
              </a:rPr>
              <a:t>Chair, Capacity and Vulnerability Working Group </a:t>
            </a:r>
            <a:r>
              <a:rPr lang="en-US" sz="2400" dirty="0" smtClean="0">
                <a:solidFill>
                  <a:schemeClr val="bg2"/>
                </a:solidFill>
              </a:rPr>
              <a:t>CMCDP</a:t>
            </a:r>
            <a:endParaRPr lang="en-US" sz="2400" b="1" dirty="0">
              <a:solidFill>
                <a:schemeClr val="bg1"/>
              </a:solidFill>
            </a:endParaRPr>
          </a:p>
        </p:txBody>
      </p:sp>
      <p:sp>
        <p:nvSpPr>
          <p:cNvPr id="4" name="Subtitle 1"/>
          <p:cNvSpPr txBox="1">
            <a:spLocks/>
          </p:cNvSpPr>
          <p:nvPr/>
        </p:nvSpPr>
        <p:spPr bwMode="auto">
          <a:xfrm>
            <a:off x="636765" y="3835314"/>
            <a:ext cx="7699781"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lvl1pPr marL="0" indent="0" algn="ctr" rtl="0" eaLnBrk="0" fontAlgn="base" hangingPunct="0">
              <a:spcBef>
                <a:spcPct val="20000"/>
              </a:spcBef>
              <a:spcAft>
                <a:spcPct val="0"/>
              </a:spcAft>
              <a:buClr>
                <a:srgbClr val="C6B46A"/>
              </a:buClr>
              <a:buNone/>
              <a:defRPr sz="3200">
                <a:solidFill>
                  <a:schemeClr val="tx1">
                    <a:tint val="75000"/>
                  </a:schemeClr>
                </a:solidFill>
                <a:latin typeface="Arial Narrow"/>
                <a:ea typeface="+mn-ea"/>
                <a:cs typeface="ＭＳ Ｐゴシック" charset="0"/>
              </a:defRPr>
            </a:lvl1pPr>
            <a:lvl2pPr marL="457200" indent="0" algn="ctr" rtl="0" eaLnBrk="0" fontAlgn="base" hangingPunct="0">
              <a:spcBef>
                <a:spcPct val="20000"/>
              </a:spcBef>
              <a:spcAft>
                <a:spcPct val="0"/>
              </a:spcAft>
              <a:buClr>
                <a:srgbClr val="C6B46A"/>
              </a:buClr>
              <a:buNone/>
              <a:defRPr sz="2800">
                <a:solidFill>
                  <a:schemeClr val="tx1">
                    <a:tint val="75000"/>
                  </a:schemeClr>
                </a:solidFill>
                <a:latin typeface="+mn-lt"/>
                <a:ea typeface="+mn-ea"/>
              </a:defRPr>
            </a:lvl2pPr>
            <a:lvl3pPr marL="914400" indent="0" algn="ctr" rtl="0" eaLnBrk="0" fontAlgn="base" hangingPunct="0">
              <a:spcBef>
                <a:spcPct val="20000"/>
              </a:spcBef>
              <a:spcAft>
                <a:spcPct val="0"/>
              </a:spcAft>
              <a:buClr>
                <a:srgbClr val="C6B46A"/>
              </a:buClr>
              <a:buNone/>
              <a:defRPr sz="2400">
                <a:solidFill>
                  <a:schemeClr val="tx1">
                    <a:tint val="75000"/>
                  </a:schemeClr>
                </a:solidFill>
                <a:latin typeface="+mn-lt"/>
                <a:ea typeface="+mn-ea"/>
              </a:defRPr>
            </a:lvl3pPr>
            <a:lvl4pPr marL="1371600" indent="0" algn="ctr" rtl="0" eaLnBrk="0" fontAlgn="base" hangingPunct="0">
              <a:spcBef>
                <a:spcPct val="20000"/>
              </a:spcBef>
              <a:spcAft>
                <a:spcPct val="0"/>
              </a:spcAft>
              <a:buClr>
                <a:srgbClr val="C6B46A"/>
              </a:buClr>
              <a:buNone/>
              <a:defRPr sz="2000">
                <a:solidFill>
                  <a:schemeClr val="tx1">
                    <a:tint val="75000"/>
                  </a:schemeClr>
                </a:solidFill>
                <a:latin typeface="+mn-lt"/>
                <a:ea typeface="+mn-ea"/>
              </a:defRPr>
            </a:lvl4pPr>
            <a:lvl5pPr marL="1828800" indent="0" algn="ctr" rtl="0" eaLnBrk="0" fontAlgn="base" hangingPunct="0">
              <a:spcBef>
                <a:spcPct val="20000"/>
              </a:spcBef>
              <a:spcAft>
                <a:spcPct val="0"/>
              </a:spcAft>
              <a:buClr>
                <a:srgbClr val="C6B46A"/>
              </a:buClr>
              <a:buNone/>
              <a:defRPr sz="2000">
                <a:solidFill>
                  <a:schemeClr val="tx1">
                    <a:tint val="75000"/>
                  </a:schemeClr>
                </a:solidFill>
                <a:latin typeface="+mn-lt"/>
                <a:ea typeface="+mn-ea"/>
              </a:defRPr>
            </a:lvl5pPr>
            <a:lvl6pPr marL="2286000" indent="0" algn="ctr" rtl="0" eaLnBrk="0" fontAlgn="base" hangingPunct="0">
              <a:spcBef>
                <a:spcPct val="20000"/>
              </a:spcBef>
              <a:spcAft>
                <a:spcPct val="0"/>
              </a:spcAft>
              <a:buClr>
                <a:srgbClr val="C6B46A"/>
              </a:buClr>
              <a:buNone/>
              <a:defRPr sz="2000">
                <a:solidFill>
                  <a:schemeClr val="tx1">
                    <a:tint val="75000"/>
                  </a:schemeClr>
                </a:solidFill>
                <a:latin typeface="+mn-lt"/>
                <a:ea typeface="+mn-ea"/>
              </a:defRPr>
            </a:lvl6pPr>
            <a:lvl7pPr marL="2743200" indent="0" algn="ctr" rtl="0" eaLnBrk="0" fontAlgn="base" hangingPunct="0">
              <a:spcBef>
                <a:spcPct val="20000"/>
              </a:spcBef>
              <a:spcAft>
                <a:spcPct val="0"/>
              </a:spcAft>
              <a:buClr>
                <a:srgbClr val="C6B46A"/>
              </a:buClr>
              <a:buNone/>
              <a:defRPr sz="2000">
                <a:solidFill>
                  <a:schemeClr val="tx1">
                    <a:tint val="75000"/>
                  </a:schemeClr>
                </a:solidFill>
                <a:latin typeface="+mn-lt"/>
                <a:ea typeface="+mn-ea"/>
              </a:defRPr>
            </a:lvl7pPr>
            <a:lvl8pPr marL="3200400" indent="0" algn="ctr" rtl="0" eaLnBrk="0" fontAlgn="base" hangingPunct="0">
              <a:spcBef>
                <a:spcPct val="20000"/>
              </a:spcBef>
              <a:spcAft>
                <a:spcPct val="0"/>
              </a:spcAft>
              <a:buClr>
                <a:srgbClr val="C6B46A"/>
              </a:buClr>
              <a:buNone/>
              <a:defRPr sz="2000">
                <a:solidFill>
                  <a:schemeClr val="tx1">
                    <a:tint val="75000"/>
                  </a:schemeClr>
                </a:solidFill>
                <a:latin typeface="+mn-lt"/>
                <a:ea typeface="+mn-ea"/>
              </a:defRPr>
            </a:lvl8pPr>
            <a:lvl9pPr marL="3657600" indent="0" algn="ctr" rtl="0" eaLnBrk="0" fontAlgn="base" hangingPunct="0">
              <a:spcBef>
                <a:spcPct val="20000"/>
              </a:spcBef>
              <a:spcAft>
                <a:spcPct val="0"/>
              </a:spcAft>
              <a:buClr>
                <a:srgbClr val="C6B46A"/>
              </a:buClr>
              <a:buNone/>
              <a:defRPr sz="2000">
                <a:solidFill>
                  <a:schemeClr val="tx1">
                    <a:tint val="75000"/>
                  </a:schemeClr>
                </a:solidFill>
                <a:latin typeface="+mn-lt"/>
                <a:ea typeface="+mn-ea"/>
              </a:defRPr>
            </a:lvl9pPr>
          </a:lstStyle>
          <a:p>
            <a:pPr algn="l">
              <a:defRPr/>
            </a:pPr>
            <a:r>
              <a:rPr lang="en-US" sz="2400" dirty="0" smtClean="0">
                <a:solidFill>
                  <a:srgbClr val="000000"/>
                </a:solidFill>
              </a:rPr>
              <a:t>The intent of this talk is not to advocate or oppose </a:t>
            </a:r>
            <a:r>
              <a:rPr lang="en-US" sz="2400" dirty="0" err="1" smtClean="0">
                <a:solidFill>
                  <a:srgbClr val="000000"/>
                </a:solidFill>
              </a:rPr>
              <a:t>MAiD</a:t>
            </a:r>
            <a:r>
              <a:rPr lang="en-US" sz="2400" dirty="0" smtClean="0">
                <a:solidFill>
                  <a:srgbClr val="000000"/>
                </a:solidFill>
              </a:rPr>
              <a:t> MD-SUMC</a:t>
            </a:r>
            <a:endParaRPr lang="en-US" sz="2400"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AGHPS </a:t>
            </a:r>
            <a:r>
              <a:rPr lang="en-US" dirty="0" err="1"/>
              <a:t>MAiD</a:t>
            </a:r>
            <a:r>
              <a:rPr lang="en-US" dirty="0"/>
              <a:t> MD-SUMC Protocol Consensus Guidelines</a:t>
            </a:r>
            <a:r>
              <a:rPr lang="en-CA" dirty="0"/>
              <a:t/>
            </a:r>
            <a:br>
              <a:rPr lang="en-CA" dirty="0"/>
            </a:br>
            <a:endParaRPr lang="en-US" dirty="0"/>
          </a:p>
        </p:txBody>
      </p:sp>
      <p:sp>
        <p:nvSpPr>
          <p:cNvPr id="3" name="Text Placeholder 2"/>
          <p:cNvSpPr>
            <a:spLocks noGrp="1"/>
          </p:cNvSpPr>
          <p:nvPr>
            <p:ph type="body" idx="1"/>
          </p:nvPr>
        </p:nvSpPr>
        <p:spPr/>
        <p:txBody>
          <a:bodyPr/>
          <a:lstStyle/>
          <a:p>
            <a:pPr marL="114300" indent="0">
              <a:buNone/>
            </a:pPr>
            <a:r>
              <a:rPr lang="en-CA" b="1" dirty="0" smtClean="0"/>
              <a:t>Consider</a:t>
            </a:r>
            <a:r>
              <a:rPr lang="en-CA" dirty="0" smtClean="0"/>
              <a:t>:</a:t>
            </a:r>
          </a:p>
          <a:p>
            <a:pPr marL="114300" indent="0">
              <a:buNone/>
            </a:pPr>
            <a:endParaRPr lang="en-CA" dirty="0" smtClean="0"/>
          </a:p>
          <a:p>
            <a:r>
              <a:rPr lang="en-CA" b="1" i="1" dirty="0" smtClean="0"/>
              <a:t>Feasibility</a:t>
            </a:r>
            <a:r>
              <a:rPr lang="en-CA" dirty="0" smtClean="0"/>
              <a:t> </a:t>
            </a:r>
            <a:r>
              <a:rPr lang="en-CA" dirty="0"/>
              <a:t>(balancing ensuring accessibility, wait times, patient safety)</a:t>
            </a:r>
          </a:p>
          <a:p>
            <a:r>
              <a:rPr lang="en-CA" b="1" i="1" dirty="0"/>
              <a:t>Acceptability</a:t>
            </a:r>
            <a:r>
              <a:rPr lang="en-CA" dirty="0"/>
              <a:t> (to </a:t>
            </a:r>
            <a:r>
              <a:rPr lang="en-CA" dirty="0" err="1"/>
              <a:t>MAiD</a:t>
            </a:r>
            <a:r>
              <a:rPr lang="en-CA" dirty="0"/>
              <a:t> practitioners/general psychiatrists/advocates and patients/families/public)</a:t>
            </a:r>
          </a:p>
          <a:p>
            <a:r>
              <a:rPr lang="en-CA" b="1" i="1" dirty="0"/>
              <a:t>Unintended consequences</a:t>
            </a:r>
            <a:r>
              <a:rPr lang="en-CA" dirty="0"/>
              <a:t> (detrimental outcomes of doing/not doing any of these,</a:t>
            </a:r>
            <a:r>
              <a:rPr lang="en-US" dirty="0"/>
              <a:t> </a:t>
            </a:r>
            <a:r>
              <a:rPr lang="en-US" dirty="0" err="1"/>
              <a:t>ie</a:t>
            </a:r>
            <a:r>
              <a:rPr lang="en-US" dirty="0"/>
              <a:t>. shifting requests from hospitals to the community to circumvent such “oversight”)</a:t>
            </a:r>
            <a:endParaRPr lang="en-CA" dirty="0"/>
          </a:p>
          <a:p>
            <a:endParaRPr lang="en-US" dirty="0"/>
          </a:p>
        </p:txBody>
      </p:sp>
    </p:spTree>
    <p:extLst>
      <p:ext uri="{BB962C8B-B14F-4D97-AF65-F5344CB8AC3E}">
        <p14:creationId xmlns:p14="http://schemas.microsoft.com/office/powerpoint/2010/main" val="28795553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Policy </a:t>
            </a:r>
            <a:r>
              <a:rPr lang="en-US" dirty="0" smtClean="0"/>
              <a:t>Statements (Best Practices)</a:t>
            </a:r>
            <a:endParaRPr lang="en-US" dirty="0"/>
          </a:p>
        </p:txBody>
      </p:sp>
      <p:sp>
        <p:nvSpPr>
          <p:cNvPr id="3" name="Text Placeholder 2"/>
          <p:cNvSpPr>
            <a:spLocks noGrp="1"/>
          </p:cNvSpPr>
          <p:nvPr>
            <p:ph type="body" idx="1"/>
          </p:nvPr>
        </p:nvSpPr>
        <p:spPr/>
        <p:txBody>
          <a:bodyPr/>
          <a:lstStyle/>
          <a:p>
            <a:pPr lvl="0">
              <a:buFont typeface="+mj-lt"/>
              <a:buAutoNum type="arabicPeriod"/>
            </a:pPr>
            <a:r>
              <a:rPr lang="en-US" dirty="0" smtClean="0"/>
              <a:t>Respect rights </a:t>
            </a:r>
            <a:r>
              <a:rPr lang="en-US" dirty="0"/>
              <a:t>and limitations of conscientious objection </a:t>
            </a:r>
            <a:endParaRPr lang="en-US" dirty="0" smtClean="0"/>
          </a:p>
          <a:p>
            <a:pPr>
              <a:buFont typeface="+mj-lt"/>
              <a:buAutoNum type="arabicPeriod"/>
            </a:pPr>
            <a:r>
              <a:rPr lang="en-US" dirty="0"/>
              <a:t>Clinical equipoise </a:t>
            </a:r>
            <a:r>
              <a:rPr lang="mr-IN" dirty="0" smtClean="0"/>
              <a:t>–</a:t>
            </a:r>
            <a:r>
              <a:rPr lang="en-US" dirty="0" smtClean="0"/>
              <a:t> do not </a:t>
            </a:r>
            <a:r>
              <a:rPr lang="en-US" dirty="0"/>
              <a:t>“try” to find patients eligible or </a:t>
            </a:r>
            <a:r>
              <a:rPr lang="en-US" dirty="0" smtClean="0"/>
              <a:t>ineligible</a:t>
            </a:r>
          </a:p>
          <a:p>
            <a:pPr lvl="0">
              <a:buFont typeface="+mj-lt"/>
              <a:buAutoNum type="arabicPeriod"/>
            </a:pPr>
            <a:r>
              <a:rPr lang="en-US" dirty="0"/>
              <a:t>Clinical judgment </a:t>
            </a:r>
            <a:r>
              <a:rPr lang="en-US" dirty="0" smtClean="0"/>
              <a:t>- </a:t>
            </a:r>
            <a:r>
              <a:rPr lang="en-US" dirty="0"/>
              <a:t>l</a:t>
            </a:r>
            <a:r>
              <a:rPr lang="en-US" dirty="0" smtClean="0"/>
              <a:t>egal eligibility ≠ receives </a:t>
            </a:r>
            <a:r>
              <a:rPr lang="en-US" dirty="0" err="1"/>
              <a:t>MAiD</a:t>
            </a:r>
            <a:r>
              <a:rPr lang="en-US" dirty="0"/>
              <a:t> if it is contrary to </a:t>
            </a:r>
            <a:r>
              <a:rPr lang="en-US" dirty="0" smtClean="0"/>
              <a:t>best </a:t>
            </a:r>
            <a:r>
              <a:rPr lang="en-CA" dirty="0" smtClean="0"/>
              <a:t>practice standards</a:t>
            </a:r>
          </a:p>
          <a:p>
            <a:pPr>
              <a:buFont typeface="+mj-lt"/>
              <a:buAutoNum type="arabicPeriod"/>
            </a:pPr>
            <a:r>
              <a:rPr lang="en-US" dirty="0" smtClean="0"/>
              <a:t>Recommend informing family and consider their perspectives </a:t>
            </a:r>
            <a:r>
              <a:rPr lang="mr-IN" dirty="0" smtClean="0"/>
              <a:t>–</a:t>
            </a:r>
            <a:r>
              <a:rPr lang="en-US" dirty="0" smtClean="0"/>
              <a:t> consider declining consult if refused</a:t>
            </a:r>
          </a:p>
          <a:p>
            <a:pPr>
              <a:buFont typeface="+mj-lt"/>
              <a:buAutoNum type="arabicPeriod"/>
            </a:pPr>
            <a:r>
              <a:rPr lang="en-US" dirty="0" smtClean="0"/>
              <a:t>Restrict </a:t>
            </a:r>
            <a:r>
              <a:rPr lang="en-US" dirty="0" err="1"/>
              <a:t>MAiD</a:t>
            </a:r>
            <a:r>
              <a:rPr lang="en-US" dirty="0"/>
              <a:t> MD-SUMC cases to Track 2 </a:t>
            </a:r>
            <a:r>
              <a:rPr lang="mr-IN" dirty="0"/>
              <a:t>–</a:t>
            </a:r>
            <a:r>
              <a:rPr lang="en-US" dirty="0"/>
              <a:t>suicidal intent, refusal of preventive care or VSED will not convert to Track 1 </a:t>
            </a:r>
            <a:endParaRPr lang="en-CA" dirty="0"/>
          </a:p>
          <a:p>
            <a:pPr lvl="0">
              <a:buFont typeface="+mj-lt"/>
              <a:buAutoNum type="arabicPeriod"/>
            </a:pPr>
            <a:r>
              <a:rPr lang="en-US" dirty="0" smtClean="0"/>
              <a:t>Psychiatrists should undertake </a:t>
            </a:r>
            <a:r>
              <a:rPr lang="en-US" dirty="0" err="1" smtClean="0"/>
              <a:t>MAiD</a:t>
            </a:r>
            <a:r>
              <a:rPr lang="en-US" dirty="0" smtClean="0"/>
              <a:t> education and training </a:t>
            </a:r>
            <a:r>
              <a:rPr lang="en-US" dirty="0" smtClean="0"/>
              <a:t>(CMCDP)</a:t>
            </a:r>
            <a:endParaRPr lang="en-US" dirty="0" smtClean="0"/>
          </a:p>
          <a:p>
            <a:pPr lvl="0">
              <a:buFont typeface="+mj-lt"/>
              <a:buAutoNum type="arabicPeriod"/>
            </a:pPr>
            <a:endParaRPr lang="en-CA" dirty="0"/>
          </a:p>
          <a:p>
            <a:pPr>
              <a:buFont typeface="+mj-lt"/>
              <a:buAutoNum type="arabicPeriod"/>
            </a:pPr>
            <a:endParaRPr lang="en-CA" dirty="0"/>
          </a:p>
          <a:p>
            <a:pPr lvl="0">
              <a:buFont typeface="+mj-lt"/>
              <a:buAutoNum type="arabicPeriod"/>
            </a:pPr>
            <a:endParaRPr lang="en-US" dirty="0" smtClean="0"/>
          </a:p>
          <a:p>
            <a:pPr lvl="0">
              <a:buFont typeface="+mj-lt"/>
              <a:buAutoNum type="arabicPeriod"/>
            </a:pPr>
            <a:endParaRPr lang="en-CA" dirty="0"/>
          </a:p>
          <a:p>
            <a:endParaRPr lang="en-US" dirty="0"/>
          </a:p>
        </p:txBody>
      </p:sp>
    </p:spTree>
    <p:extLst>
      <p:ext uri="{BB962C8B-B14F-4D97-AF65-F5344CB8AC3E}">
        <p14:creationId xmlns:p14="http://schemas.microsoft.com/office/powerpoint/2010/main" val="30087188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2E012CF-B551-484B-A71B-09C8A0DFDB79}"/>
              </a:ext>
            </a:extLst>
          </p:cNvPr>
          <p:cNvSpPr>
            <a:spLocks noGrp="1"/>
          </p:cNvSpPr>
          <p:nvPr>
            <p:ph idx="1"/>
          </p:nvPr>
        </p:nvSpPr>
        <p:spPr>
          <a:xfrm>
            <a:off x="304869" y="348875"/>
            <a:ext cx="8618935" cy="677708"/>
          </a:xfrm>
        </p:spPr>
        <p:txBody>
          <a:bodyPr>
            <a:noAutofit/>
          </a:bodyPr>
          <a:lstStyle/>
          <a:p>
            <a:pPr marL="0" indent="0" algn="ctr">
              <a:buNone/>
            </a:pPr>
            <a:r>
              <a:rPr lang="en-US" sz="3000" b="1" dirty="0" smtClean="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CMCDP Organizational </a:t>
            </a:r>
            <a:r>
              <a:rPr lang="en-US" sz="30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Chart</a:t>
            </a:r>
          </a:p>
        </p:txBody>
      </p:sp>
      <p:sp>
        <p:nvSpPr>
          <p:cNvPr id="9" name="TextBox 8">
            <a:extLst>
              <a:ext uri="{FF2B5EF4-FFF2-40B4-BE49-F238E27FC236}">
                <a16:creationId xmlns="" xmlns:a16="http://schemas.microsoft.com/office/drawing/2014/main" id="{416A1599-BD90-46D1-BEA9-F1B0EBEBF182}"/>
              </a:ext>
            </a:extLst>
          </p:cNvPr>
          <p:cNvSpPr txBox="1"/>
          <p:nvPr/>
        </p:nvSpPr>
        <p:spPr>
          <a:xfrm>
            <a:off x="677335" y="3447717"/>
            <a:ext cx="1026642" cy="227199"/>
          </a:xfrm>
          <a:prstGeom prst="rect">
            <a:avLst/>
          </a:prstGeom>
          <a:solidFill>
            <a:srgbClr val="FFC000"/>
          </a:solidFill>
        </p:spPr>
        <p:txBody>
          <a:bodyPr wrap="square" lIns="57362" tIns="28681" rIns="57362" bIns="28681" rtlCol="0">
            <a:spAutoFit/>
          </a:bodyPr>
          <a:lstStyle/>
          <a:p>
            <a:pPr defTabSz="573626">
              <a:buClrTx/>
            </a:pPr>
            <a:r>
              <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Foundations</a:t>
            </a:r>
          </a:p>
        </p:txBody>
      </p:sp>
      <p:sp>
        <p:nvSpPr>
          <p:cNvPr id="10" name="TextBox 9">
            <a:extLst>
              <a:ext uri="{FF2B5EF4-FFF2-40B4-BE49-F238E27FC236}">
                <a16:creationId xmlns="" xmlns:a16="http://schemas.microsoft.com/office/drawing/2014/main" id="{1A3875DF-C300-45A1-B025-7BF274B70A36}"/>
              </a:ext>
            </a:extLst>
          </p:cNvPr>
          <p:cNvSpPr txBox="1"/>
          <p:nvPr/>
        </p:nvSpPr>
        <p:spPr>
          <a:xfrm>
            <a:off x="1779114" y="3447719"/>
            <a:ext cx="1100666" cy="396476"/>
          </a:xfrm>
          <a:prstGeom prst="rect">
            <a:avLst/>
          </a:prstGeom>
          <a:solidFill>
            <a:srgbClr val="FFC000"/>
          </a:solidFill>
        </p:spPr>
        <p:txBody>
          <a:bodyPr wrap="square" lIns="57362" tIns="28681" rIns="57362" bIns="28681" rtlCol="0">
            <a:spAutoFit/>
          </a:bodyPr>
          <a:lstStyle/>
          <a:p>
            <a:pPr defTabSz="573626">
              <a:buClrTx/>
            </a:pPr>
            <a:r>
              <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Clinical Conversations</a:t>
            </a:r>
          </a:p>
        </p:txBody>
      </p:sp>
      <p:sp>
        <p:nvSpPr>
          <p:cNvPr id="12" name="TextBox 11">
            <a:extLst>
              <a:ext uri="{FF2B5EF4-FFF2-40B4-BE49-F238E27FC236}">
                <a16:creationId xmlns="" xmlns:a16="http://schemas.microsoft.com/office/drawing/2014/main" id="{272F597D-917F-41C7-BB9D-4EFD85027B01}"/>
              </a:ext>
            </a:extLst>
          </p:cNvPr>
          <p:cNvSpPr txBox="1"/>
          <p:nvPr/>
        </p:nvSpPr>
        <p:spPr>
          <a:xfrm>
            <a:off x="2954918" y="3456001"/>
            <a:ext cx="931332" cy="396476"/>
          </a:xfrm>
          <a:prstGeom prst="rect">
            <a:avLst/>
          </a:prstGeom>
          <a:solidFill>
            <a:srgbClr val="FFC000"/>
          </a:solidFill>
        </p:spPr>
        <p:txBody>
          <a:bodyPr wrap="square" lIns="57362" tIns="28681" rIns="57362" bIns="28681" rtlCol="0">
            <a:spAutoFit/>
          </a:bodyPr>
          <a:lstStyle/>
          <a:p>
            <a:pPr defTabSz="573626">
              <a:buClrTx/>
            </a:pPr>
            <a:r>
              <a:rPr lang="en-US" sz="1100" b="1" kern="12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MAiD</a:t>
            </a:r>
            <a:r>
              <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Assessment</a:t>
            </a:r>
          </a:p>
        </p:txBody>
      </p:sp>
      <p:sp>
        <p:nvSpPr>
          <p:cNvPr id="13" name="TextBox 12">
            <a:extLst>
              <a:ext uri="{FF2B5EF4-FFF2-40B4-BE49-F238E27FC236}">
                <a16:creationId xmlns="" xmlns:a16="http://schemas.microsoft.com/office/drawing/2014/main" id="{A1054059-2D94-4C6A-AA3F-E588B8760C0F}"/>
              </a:ext>
            </a:extLst>
          </p:cNvPr>
          <p:cNvSpPr txBox="1"/>
          <p:nvPr/>
        </p:nvSpPr>
        <p:spPr>
          <a:xfrm>
            <a:off x="3961389" y="3452456"/>
            <a:ext cx="924785" cy="735031"/>
          </a:xfrm>
          <a:prstGeom prst="rect">
            <a:avLst/>
          </a:prstGeom>
          <a:solidFill>
            <a:srgbClr val="FFC000"/>
          </a:solidFill>
        </p:spPr>
        <p:txBody>
          <a:bodyPr wrap="square" lIns="57362" tIns="28681" rIns="57362" bIns="28681" rtlCol="0">
            <a:spAutoFit/>
          </a:bodyPr>
          <a:lstStyle/>
          <a:p>
            <a:pPr defTabSz="573626">
              <a:buClrTx/>
            </a:pPr>
            <a:r>
              <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Assessing Vulnerability and Capacity</a:t>
            </a:r>
          </a:p>
        </p:txBody>
      </p:sp>
      <p:sp>
        <p:nvSpPr>
          <p:cNvPr id="14" name="TextBox 13">
            <a:extLst>
              <a:ext uri="{FF2B5EF4-FFF2-40B4-BE49-F238E27FC236}">
                <a16:creationId xmlns="" xmlns:a16="http://schemas.microsoft.com/office/drawing/2014/main" id="{B0D6957F-5BB3-415A-868D-599E2BF19A80}"/>
              </a:ext>
            </a:extLst>
          </p:cNvPr>
          <p:cNvSpPr txBox="1"/>
          <p:nvPr/>
        </p:nvSpPr>
        <p:spPr>
          <a:xfrm>
            <a:off x="4961313" y="3452965"/>
            <a:ext cx="810359" cy="396476"/>
          </a:xfrm>
          <a:prstGeom prst="rect">
            <a:avLst/>
          </a:prstGeom>
          <a:solidFill>
            <a:srgbClr val="FFC000"/>
          </a:solidFill>
        </p:spPr>
        <p:txBody>
          <a:bodyPr wrap="square" lIns="57362" tIns="28681" rIns="57362" bIns="28681" rtlCol="0">
            <a:spAutoFit/>
          </a:bodyPr>
          <a:lstStyle/>
          <a:p>
            <a:pPr defTabSz="573626">
              <a:buClrTx/>
            </a:pPr>
            <a:r>
              <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Providing </a:t>
            </a:r>
            <a:r>
              <a:rPr lang="en-US" sz="1100" b="1" kern="12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MAiD</a:t>
            </a:r>
            <a:endPar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 xmlns:a16="http://schemas.microsoft.com/office/drawing/2014/main" id="{231AE469-2797-4A91-976E-5194CC5F5152}"/>
              </a:ext>
            </a:extLst>
          </p:cNvPr>
          <p:cNvSpPr txBox="1"/>
          <p:nvPr/>
        </p:nvSpPr>
        <p:spPr>
          <a:xfrm>
            <a:off x="5846808" y="3452964"/>
            <a:ext cx="885542" cy="565753"/>
          </a:xfrm>
          <a:prstGeom prst="rect">
            <a:avLst/>
          </a:prstGeom>
          <a:solidFill>
            <a:srgbClr val="FFC000"/>
          </a:solidFill>
        </p:spPr>
        <p:txBody>
          <a:bodyPr wrap="square" lIns="57362" tIns="28681" rIns="57362" bIns="28681" rtlCol="0">
            <a:spAutoFit/>
          </a:bodyPr>
          <a:lstStyle/>
          <a:p>
            <a:pPr defTabSz="573626">
              <a:buClrTx/>
            </a:pPr>
            <a:r>
              <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Navigating Complex Cases</a:t>
            </a:r>
          </a:p>
        </p:txBody>
      </p:sp>
      <p:sp>
        <p:nvSpPr>
          <p:cNvPr id="16" name="TextBox 15">
            <a:extLst>
              <a:ext uri="{FF2B5EF4-FFF2-40B4-BE49-F238E27FC236}">
                <a16:creationId xmlns="" xmlns:a16="http://schemas.microsoft.com/office/drawing/2014/main" id="{8A450EE8-84DD-4C4D-A8CC-8DD3CD1C640E}"/>
              </a:ext>
            </a:extLst>
          </p:cNvPr>
          <p:cNvSpPr txBox="1"/>
          <p:nvPr/>
        </p:nvSpPr>
        <p:spPr>
          <a:xfrm>
            <a:off x="6807490" y="3457105"/>
            <a:ext cx="810359" cy="565753"/>
          </a:xfrm>
          <a:prstGeom prst="rect">
            <a:avLst/>
          </a:prstGeom>
          <a:solidFill>
            <a:srgbClr val="FFC000"/>
          </a:solidFill>
        </p:spPr>
        <p:txBody>
          <a:bodyPr wrap="square" lIns="57362" tIns="28681" rIns="57362" bIns="28681" rtlCol="0">
            <a:spAutoFit/>
          </a:bodyPr>
          <a:lstStyle/>
          <a:p>
            <a:pPr defTabSz="573626">
              <a:buClrTx/>
            </a:pPr>
            <a:r>
              <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Mental Health and </a:t>
            </a:r>
            <a:r>
              <a:rPr lang="en-US" sz="1100" b="1" kern="12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MAiD</a:t>
            </a:r>
            <a:endPar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 xmlns:a16="http://schemas.microsoft.com/office/drawing/2014/main" id="{F7C824BB-736B-4900-AB13-3256A4654332}"/>
              </a:ext>
            </a:extLst>
          </p:cNvPr>
          <p:cNvSpPr txBox="1"/>
          <p:nvPr/>
        </p:nvSpPr>
        <p:spPr>
          <a:xfrm>
            <a:off x="7692988" y="3463548"/>
            <a:ext cx="810359" cy="565753"/>
          </a:xfrm>
          <a:prstGeom prst="rect">
            <a:avLst/>
          </a:prstGeom>
          <a:solidFill>
            <a:srgbClr val="FFC000"/>
          </a:solidFill>
        </p:spPr>
        <p:txBody>
          <a:bodyPr wrap="square" lIns="57362" tIns="28681" rIns="57362" bIns="28681" rtlCol="0">
            <a:spAutoFit/>
          </a:bodyPr>
          <a:lstStyle/>
          <a:p>
            <a:pPr defTabSz="573626">
              <a:buClrTx/>
            </a:pPr>
            <a:r>
              <a:rPr lang="en-US" sz="1100" b="1" kern="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Resilience and Reflection</a:t>
            </a:r>
          </a:p>
        </p:txBody>
      </p:sp>
      <p:cxnSp>
        <p:nvCxnSpPr>
          <p:cNvPr id="31" name="Straight Connector 30">
            <a:extLst>
              <a:ext uri="{FF2B5EF4-FFF2-40B4-BE49-F238E27FC236}">
                <a16:creationId xmlns="" xmlns:a16="http://schemas.microsoft.com/office/drawing/2014/main" id="{452D08D9-4014-4FEB-B1D2-51DCCC252EA7}"/>
              </a:ext>
            </a:extLst>
          </p:cNvPr>
          <p:cNvCxnSpPr>
            <a:cxnSpLocks/>
          </p:cNvCxnSpPr>
          <p:nvPr/>
        </p:nvCxnSpPr>
        <p:spPr>
          <a:xfrm flipH="1">
            <a:off x="1153583" y="3344333"/>
            <a:ext cx="6985000"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 xmlns:a16="http://schemas.microsoft.com/office/drawing/2014/main" id="{210F6927-AA13-4ADF-A1E4-5ACC5530607D}"/>
              </a:ext>
            </a:extLst>
          </p:cNvPr>
          <p:cNvCxnSpPr>
            <a:cxnSpLocks/>
          </p:cNvCxnSpPr>
          <p:nvPr/>
        </p:nvCxnSpPr>
        <p:spPr>
          <a:xfrm>
            <a:off x="1161215" y="3336722"/>
            <a:ext cx="0" cy="85725"/>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 xmlns:a16="http://schemas.microsoft.com/office/drawing/2014/main" id="{90621F8E-941B-4FB1-A4C8-81813486FA0B}"/>
              </a:ext>
            </a:extLst>
          </p:cNvPr>
          <p:cNvCxnSpPr>
            <a:cxnSpLocks/>
          </p:cNvCxnSpPr>
          <p:nvPr/>
        </p:nvCxnSpPr>
        <p:spPr>
          <a:xfrm>
            <a:off x="2296851" y="3336722"/>
            <a:ext cx="0" cy="85725"/>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 xmlns:a16="http://schemas.microsoft.com/office/drawing/2014/main" id="{CA7AEE7A-9272-4A29-82F3-B12E728B7DB6}"/>
              </a:ext>
            </a:extLst>
          </p:cNvPr>
          <p:cNvCxnSpPr>
            <a:cxnSpLocks/>
          </p:cNvCxnSpPr>
          <p:nvPr/>
        </p:nvCxnSpPr>
        <p:spPr>
          <a:xfrm>
            <a:off x="3397752" y="3336722"/>
            <a:ext cx="0" cy="85725"/>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 xmlns:a16="http://schemas.microsoft.com/office/drawing/2014/main" id="{A45B3574-EB25-4BA1-9614-1C3BB5962B8B}"/>
              </a:ext>
            </a:extLst>
          </p:cNvPr>
          <p:cNvCxnSpPr>
            <a:cxnSpLocks/>
          </p:cNvCxnSpPr>
          <p:nvPr/>
        </p:nvCxnSpPr>
        <p:spPr>
          <a:xfrm>
            <a:off x="4393094" y="3336722"/>
            <a:ext cx="0" cy="85725"/>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 xmlns:a16="http://schemas.microsoft.com/office/drawing/2014/main" id="{F6300327-0F64-4099-9211-B54775EDFBC6}"/>
              </a:ext>
            </a:extLst>
          </p:cNvPr>
          <p:cNvCxnSpPr>
            <a:cxnSpLocks/>
          </p:cNvCxnSpPr>
          <p:nvPr/>
        </p:nvCxnSpPr>
        <p:spPr>
          <a:xfrm>
            <a:off x="5358756" y="3340020"/>
            <a:ext cx="0" cy="85725"/>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 xmlns:a16="http://schemas.microsoft.com/office/drawing/2014/main" id="{43A92418-B747-4425-9B4E-C7AF825ACBF6}"/>
              </a:ext>
            </a:extLst>
          </p:cNvPr>
          <p:cNvCxnSpPr>
            <a:cxnSpLocks/>
          </p:cNvCxnSpPr>
          <p:nvPr/>
        </p:nvCxnSpPr>
        <p:spPr>
          <a:xfrm>
            <a:off x="6280018" y="3334524"/>
            <a:ext cx="0" cy="85725"/>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 xmlns:a16="http://schemas.microsoft.com/office/drawing/2014/main" id="{086F8C42-A8A4-4AFA-81DB-01382219FE24}"/>
              </a:ext>
            </a:extLst>
          </p:cNvPr>
          <p:cNvCxnSpPr>
            <a:cxnSpLocks/>
          </p:cNvCxnSpPr>
          <p:nvPr/>
        </p:nvCxnSpPr>
        <p:spPr>
          <a:xfrm>
            <a:off x="7204959" y="3334524"/>
            <a:ext cx="0" cy="85725"/>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 xmlns:a16="http://schemas.microsoft.com/office/drawing/2014/main" id="{CC9EFCC4-2131-46A7-8874-D42641A9CDEB}"/>
              </a:ext>
            </a:extLst>
          </p:cNvPr>
          <p:cNvCxnSpPr>
            <a:cxnSpLocks/>
          </p:cNvCxnSpPr>
          <p:nvPr/>
        </p:nvCxnSpPr>
        <p:spPr>
          <a:xfrm>
            <a:off x="8117543" y="3340020"/>
            <a:ext cx="0" cy="85725"/>
          </a:xfrm>
          <a:prstGeom prst="line">
            <a:avLst/>
          </a:prstGeom>
        </p:spPr>
        <p:style>
          <a:lnRef idx="3">
            <a:schemeClr val="dk1"/>
          </a:lnRef>
          <a:fillRef idx="0">
            <a:schemeClr val="dk1"/>
          </a:fillRef>
          <a:effectRef idx="2">
            <a:schemeClr val="dk1"/>
          </a:effectRef>
          <a:fontRef idx="minor">
            <a:schemeClr val="tx1"/>
          </a:fontRef>
        </p:style>
      </p:cxnSp>
      <p:sp>
        <p:nvSpPr>
          <p:cNvPr id="36" name="Rectangle">
            <a:extLst>
              <a:ext uri="{FF2B5EF4-FFF2-40B4-BE49-F238E27FC236}">
                <a16:creationId xmlns="" xmlns:a16="http://schemas.microsoft.com/office/drawing/2014/main" id="{B2682BEE-0BFB-B54A-9A43-7DE6B80E9E94}"/>
              </a:ext>
            </a:extLst>
          </p:cNvPr>
          <p:cNvSpPr/>
          <p:nvPr/>
        </p:nvSpPr>
        <p:spPr>
          <a:xfrm>
            <a:off x="-16741" y="4561659"/>
            <a:ext cx="5881727" cy="351105"/>
          </a:xfrm>
          <a:prstGeom prst="rect">
            <a:avLst/>
          </a:prstGeom>
          <a:gradFill>
            <a:gsLst>
              <a:gs pos="0">
                <a:srgbClr val="8CC540"/>
              </a:gs>
              <a:gs pos="100000">
                <a:srgbClr val="04636B"/>
              </a:gs>
            </a:gsLst>
            <a:lin ang="12404482"/>
          </a:gradFill>
          <a:ln w="12700">
            <a:miter lim="400000"/>
          </a:ln>
        </p:spPr>
        <p:txBody>
          <a:bodyPr lIns="0" tIns="0" rIns="0" bIns="0" anchor="ctr"/>
          <a:lstStyle/>
          <a:p>
            <a:pPr defTabSz="368253">
              <a:buClrTx/>
              <a:defRPr sz="2200" b="0">
                <a:solidFill>
                  <a:srgbClr val="8CC540"/>
                </a:solidFill>
                <a:latin typeface="+mn-lt"/>
                <a:ea typeface="+mn-ea"/>
                <a:cs typeface="+mn-cs"/>
                <a:sym typeface="Helvetica Neue Medium"/>
              </a:defRPr>
            </a:pPr>
            <a:endParaRPr kern="1200">
              <a:solidFill>
                <a:srgbClr val="8CC540"/>
              </a:solidFill>
              <a:latin typeface="Calibri"/>
              <a:ea typeface="+mn-ea"/>
              <a:cs typeface="+mn-cs"/>
              <a:sym typeface="Helvetica Neue Medium"/>
            </a:endParaRPr>
          </a:p>
        </p:txBody>
      </p:sp>
      <p:pic>
        <p:nvPicPr>
          <p:cNvPr id="44" name="Image" descr="Image">
            <a:extLst>
              <a:ext uri="{FF2B5EF4-FFF2-40B4-BE49-F238E27FC236}">
                <a16:creationId xmlns="" xmlns:a16="http://schemas.microsoft.com/office/drawing/2014/main" id="{E91DF44D-4287-F24F-9175-DA7F8B9F9333}"/>
              </a:ext>
            </a:extLst>
          </p:cNvPr>
          <p:cNvPicPr>
            <a:picLocks noChangeAspect="1"/>
          </p:cNvPicPr>
          <p:nvPr/>
        </p:nvPicPr>
        <p:blipFill>
          <a:blip r:embed="rId2"/>
          <a:srcRect t="36580"/>
          <a:stretch>
            <a:fillRect/>
          </a:stretch>
        </p:blipFill>
        <p:spPr>
          <a:xfrm>
            <a:off x="5870986" y="4562036"/>
            <a:ext cx="3157284" cy="350407"/>
          </a:xfrm>
          <a:prstGeom prst="rect">
            <a:avLst/>
          </a:prstGeom>
          <a:ln w="12700">
            <a:miter lim="400000"/>
          </a:ln>
        </p:spPr>
      </p:pic>
      <p:pic>
        <p:nvPicPr>
          <p:cNvPr id="46" name="Screen Shot 2022-07-06 at 9.42.24 AM.png" descr="Screen Shot 2022-07-06 at 9.42.24 AM.png"/>
          <p:cNvPicPr>
            <a:picLocks noChangeAspect="1"/>
          </p:cNvPicPr>
          <p:nvPr/>
        </p:nvPicPr>
        <p:blipFill rotWithShape="1">
          <a:blip r:embed="rId3">
            <a:extLst/>
          </a:blip>
          <a:srcRect b="26008"/>
          <a:stretch/>
        </p:blipFill>
        <p:spPr>
          <a:xfrm>
            <a:off x="693465" y="1211332"/>
            <a:ext cx="7582696" cy="2122414"/>
          </a:xfrm>
          <a:prstGeom prst="rect">
            <a:avLst/>
          </a:prstGeom>
          <a:ln w="12700">
            <a:miter lim="400000"/>
          </a:ln>
        </p:spPr>
      </p:pic>
    </p:spTree>
    <p:extLst>
      <p:ext uri="{BB962C8B-B14F-4D97-AF65-F5344CB8AC3E}">
        <p14:creationId xmlns:p14="http://schemas.microsoft.com/office/powerpoint/2010/main" val="26496055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p:cNvSpPr/>
          <p:nvPr/>
        </p:nvSpPr>
        <p:spPr>
          <a:xfrm rot="16200000">
            <a:off x="-387839" y="3606584"/>
            <a:ext cx="1890210" cy="684651"/>
          </a:xfrm>
          <a:prstGeom prst="roundRect">
            <a:avLst>
              <a:gd name="adj" fmla="val 10000"/>
            </a:avLst>
          </a:pr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53" name="Rounded Rectangle 10"/>
          <p:cNvSpPr/>
          <p:nvPr/>
        </p:nvSpPr>
        <p:spPr>
          <a:xfrm rot="16200000">
            <a:off x="-332473" y="3616820"/>
            <a:ext cx="1779478" cy="664179"/>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47592" tIns="47592" rIns="47592" bIns="47592" numCol="1" spcCol="1134" anchor="ctr" anchorCtr="0">
            <a:noAutofit/>
          </a:bodyPr>
          <a:lstStyle/>
          <a:p>
            <a:pPr algn="ctr" defTabSz="555257">
              <a:lnSpc>
                <a:spcPct val="90000"/>
              </a:lnSpc>
              <a:spcBef>
                <a:spcPct val="0"/>
              </a:spcBef>
              <a:spcAft>
                <a:spcPct val="35000"/>
              </a:spcAft>
              <a:buClrTx/>
            </a:pPr>
            <a:r>
              <a:rPr lang="en-CA" kern="1200" dirty="0">
                <a:solidFill>
                  <a:prstClr val="black"/>
                </a:solidFill>
                <a:latin typeface="Calibri"/>
                <a:sym typeface="Helvetica"/>
              </a:rPr>
              <a:t>Analytic Plan</a:t>
            </a:r>
          </a:p>
        </p:txBody>
      </p:sp>
      <p:sp>
        <p:nvSpPr>
          <p:cNvPr id="46" name="Rounded Rectangle 45"/>
          <p:cNvSpPr/>
          <p:nvPr/>
        </p:nvSpPr>
        <p:spPr>
          <a:xfrm>
            <a:off x="899597" y="3003799"/>
            <a:ext cx="1306327" cy="1890214"/>
          </a:xfrm>
          <a:prstGeom prst="roundRect">
            <a:avLst>
              <a:gd name="adj" fmla="val 10000"/>
            </a:avLst>
          </a:pr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81588" tIns="40795" rIns="81588" bIns="40795"/>
          <a:lstStyle/>
          <a:p>
            <a:pPr defTabSz="815889">
              <a:buClrTx/>
            </a:pPr>
            <a:r>
              <a:rPr lang="en-CA" sz="1100" kern="1200" dirty="0">
                <a:solidFill>
                  <a:prstClr val="black"/>
                </a:solidFill>
                <a:latin typeface="Calibri"/>
                <a:sym typeface="Helvetica"/>
              </a:rPr>
              <a:t>Analyzed  to inform course content development</a:t>
            </a:r>
          </a:p>
          <a:p>
            <a:pPr marL="152979" indent="-152979" defTabSz="815889">
              <a:buClrTx/>
              <a:buFont typeface="Arial" pitchFamily="34" charset="0"/>
              <a:buChar char="•"/>
            </a:pPr>
            <a:endParaRPr lang="en-CA" sz="1100" kern="1200" dirty="0">
              <a:solidFill>
                <a:prstClr val="black"/>
              </a:solidFill>
              <a:latin typeface="Calibri"/>
              <a:sym typeface="Helvetica"/>
            </a:endParaRPr>
          </a:p>
          <a:p>
            <a:pPr defTabSz="815889">
              <a:buClrTx/>
            </a:pPr>
            <a:r>
              <a:rPr lang="en-CA" sz="1100" kern="1200" dirty="0">
                <a:solidFill>
                  <a:prstClr val="black"/>
                </a:solidFill>
                <a:latin typeface="Calibri"/>
                <a:sym typeface="Helvetica"/>
              </a:rPr>
              <a:t>Stakeholders will target Indigenous, rural and remote communities </a:t>
            </a:r>
          </a:p>
        </p:txBody>
      </p:sp>
      <p:sp>
        <p:nvSpPr>
          <p:cNvPr id="42" name="Rounded Rectangle 41"/>
          <p:cNvSpPr/>
          <p:nvPr/>
        </p:nvSpPr>
        <p:spPr>
          <a:xfrm>
            <a:off x="2205298" y="3003799"/>
            <a:ext cx="1377343" cy="1890214"/>
          </a:xfrm>
          <a:prstGeom prst="roundRect">
            <a:avLst>
              <a:gd name="adj" fmla="val 10000"/>
            </a:avLst>
          </a:pr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3" name="Rounded Rectangle 20"/>
          <p:cNvSpPr/>
          <p:nvPr/>
        </p:nvSpPr>
        <p:spPr>
          <a:xfrm>
            <a:off x="2245638" y="3023861"/>
            <a:ext cx="1296662" cy="1850088"/>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47592" tIns="47592" rIns="47592" bIns="47592" numCol="1" spcCol="1134" anchor="ctr" anchorCtr="0">
            <a:noAutofit/>
          </a:bodyPr>
          <a:lstStyle/>
          <a:p>
            <a:pPr defTabSz="555257">
              <a:lnSpc>
                <a:spcPct val="90000"/>
              </a:lnSpc>
              <a:spcBef>
                <a:spcPct val="0"/>
              </a:spcBef>
              <a:spcAft>
                <a:spcPct val="35000"/>
              </a:spcAft>
              <a:buClrTx/>
            </a:pPr>
            <a:r>
              <a:rPr lang="en-CA" sz="1100" kern="1200" dirty="0">
                <a:solidFill>
                  <a:prstClr val="black"/>
                </a:solidFill>
                <a:latin typeface="Calibri"/>
                <a:sym typeface="Helvetica"/>
              </a:rPr>
              <a:t>Pilot group analytics and ongoing course evaluations for course content refinement</a:t>
            </a:r>
          </a:p>
          <a:p>
            <a:pPr defTabSz="555257">
              <a:lnSpc>
                <a:spcPct val="90000"/>
              </a:lnSpc>
              <a:spcBef>
                <a:spcPct val="0"/>
              </a:spcBef>
              <a:spcAft>
                <a:spcPct val="35000"/>
              </a:spcAft>
              <a:buClrTx/>
            </a:pPr>
            <a:endParaRPr lang="en-CA" sz="1100" kern="1200" dirty="0">
              <a:solidFill>
                <a:prstClr val="black"/>
              </a:solidFill>
              <a:latin typeface="Calibri"/>
              <a:sym typeface="Helvetica"/>
            </a:endParaRPr>
          </a:p>
          <a:p>
            <a:pPr defTabSz="555257">
              <a:lnSpc>
                <a:spcPct val="90000"/>
              </a:lnSpc>
              <a:spcBef>
                <a:spcPct val="0"/>
              </a:spcBef>
              <a:spcAft>
                <a:spcPct val="35000"/>
              </a:spcAft>
              <a:buClrTx/>
            </a:pPr>
            <a:r>
              <a:rPr lang="en-CA" sz="1100" kern="1200" dirty="0">
                <a:solidFill>
                  <a:prstClr val="black"/>
                </a:solidFill>
                <a:latin typeface="Calibri"/>
                <a:sym typeface="Helvetica"/>
              </a:rPr>
              <a:t>For qualitative feedback to enhance train the trainer approaches </a:t>
            </a:r>
          </a:p>
        </p:txBody>
      </p:sp>
      <p:sp>
        <p:nvSpPr>
          <p:cNvPr id="38" name="Rounded Rectangle 37"/>
          <p:cNvSpPr/>
          <p:nvPr/>
        </p:nvSpPr>
        <p:spPr>
          <a:xfrm>
            <a:off x="3542272" y="3003799"/>
            <a:ext cx="1378316" cy="1890214"/>
          </a:xfrm>
          <a:prstGeom prst="roundRect">
            <a:avLst>
              <a:gd name="adj" fmla="val 10000"/>
            </a:avLst>
          </a:pr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81588" tIns="40795" rIns="81588" bIns="40795"/>
          <a:lstStyle/>
          <a:p>
            <a:pPr defTabSz="815889">
              <a:buClrTx/>
            </a:pPr>
            <a:r>
              <a:rPr lang="en-CA" sz="1100" kern="1200" dirty="0">
                <a:solidFill>
                  <a:srgbClr val="000000"/>
                </a:solidFill>
                <a:latin typeface="Calibri"/>
                <a:sym typeface="Helvetica"/>
              </a:rPr>
              <a:t>Descriptive metrics to be reported every 3 months after launch to inform knowledge translation and determine access to MAID training</a:t>
            </a:r>
          </a:p>
        </p:txBody>
      </p:sp>
      <p:sp>
        <p:nvSpPr>
          <p:cNvPr id="32" name="Rounded Rectangle 31"/>
          <p:cNvSpPr/>
          <p:nvPr/>
        </p:nvSpPr>
        <p:spPr>
          <a:xfrm>
            <a:off x="4912222" y="3006824"/>
            <a:ext cx="1378316" cy="1890214"/>
          </a:xfrm>
          <a:prstGeom prst="roundRect">
            <a:avLst>
              <a:gd name="adj" fmla="val 10000"/>
            </a:avLst>
          </a:pr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81588" tIns="40795" rIns="81588" bIns="40795"/>
          <a:lstStyle/>
          <a:p>
            <a:pPr defTabSz="815889">
              <a:buClrTx/>
            </a:pPr>
            <a:r>
              <a:rPr lang="en-CA" sz="1100" kern="1200" dirty="0">
                <a:solidFill>
                  <a:prstClr val="black"/>
                </a:solidFill>
                <a:latin typeface="Calibri"/>
                <a:sym typeface="Helvetica"/>
              </a:rPr>
              <a:t>Pre-/post-CMC completion evaluation of clinician confidence </a:t>
            </a:r>
          </a:p>
          <a:p>
            <a:pPr defTabSz="815889">
              <a:buClrTx/>
            </a:pPr>
            <a:endParaRPr lang="en-CA" sz="1100" kern="1200" dirty="0">
              <a:solidFill>
                <a:prstClr val="black"/>
              </a:solidFill>
              <a:latin typeface="Calibri"/>
              <a:sym typeface="Helvetica"/>
            </a:endParaRPr>
          </a:p>
          <a:p>
            <a:pPr defTabSz="815889">
              <a:buClrTx/>
            </a:pPr>
            <a:r>
              <a:rPr lang="en-CA" sz="1100" kern="1200" dirty="0">
                <a:solidFill>
                  <a:prstClr val="black"/>
                </a:solidFill>
                <a:latin typeface="Calibri"/>
                <a:sym typeface="Helvetica"/>
              </a:rPr>
              <a:t>Pre-/post-launch MAID clinician #s from federal reporting data</a:t>
            </a:r>
          </a:p>
        </p:txBody>
      </p:sp>
      <p:sp>
        <p:nvSpPr>
          <p:cNvPr id="28" name="Rounded Rectangle 27"/>
          <p:cNvSpPr/>
          <p:nvPr/>
        </p:nvSpPr>
        <p:spPr>
          <a:xfrm>
            <a:off x="6249197" y="3006824"/>
            <a:ext cx="1378316" cy="1890214"/>
          </a:xfrm>
          <a:prstGeom prst="roundRect">
            <a:avLst>
              <a:gd name="adj" fmla="val 10000"/>
            </a:avLst>
          </a:pr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81588" tIns="40795" rIns="81588" bIns="40795"/>
          <a:lstStyle/>
          <a:p>
            <a:pPr defTabSz="815889">
              <a:buClrTx/>
            </a:pPr>
            <a:r>
              <a:rPr lang="en-CA" sz="1100" kern="1200" dirty="0">
                <a:solidFill>
                  <a:prstClr val="black"/>
                </a:solidFill>
                <a:latin typeface="Calibri"/>
                <a:sym typeface="Helvetica"/>
              </a:rPr>
              <a:t>Pre-/post-launch analysis of federal reporting data by province</a:t>
            </a:r>
          </a:p>
          <a:p>
            <a:pPr defTabSz="815889">
              <a:buClrTx/>
            </a:pPr>
            <a:endParaRPr lang="en-CA" sz="1100" kern="1200" dirty="0">
              <a:solidFill>
                <a:prstClr val="black"/>
              </a:solidFill>
              <a:latin typeface="Calibri"/>
              <a:sym typeface="Helvetica"/>
            </a:endParaRPr>
          </a:p>
          <a:p>
            <a:pPr defTabSz="815889">
              <a:buClrTx/>
            </a:pPr>
            <a:r>
              <a:rPr lang="en-CA" sz="1100" kern="1200" dirty="0">
                <a:solidFill>
                  <a:prstClr val="black"/>
                </a:solidFill>
                <a:latin typeface="Calibri"/>
                <a:sym typeface="Helvetica"/>
              </a:rPr>
              <a:t>Case questionnaire via CAMAP/CMA/OCFP/CNA</a:t>
            </a:r>
          </a:p>
        </p:txBody>
      </p:sp>
      <p:sp>
        <p:nvSpPr>
          <p:cNvPr id="24" name="Rounded Rectangle 23"/>
          <p:cNvSpPr/>
          <p:nvPr/>
        </p:nvSpPr>
        <p:spPr>
          <a:xfrm>
            <a:off x="7586172" y="3006824"/>
            <a:ext cx="1378316" cy="1890214"/>
          </a:xfrm>
          <a:prstGeom prst="roundRect">
            <a:avLst>
              <a:gd name="adj" fmla="val 10000"/>
            </a:avLst>
          </a:pr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81588" tIns="40795" rIns="81588" bIns="40795"/>
          <a:lstStyle/>
          <a:p>
            <a:pPr defTabSz="815889">
              <a:buClrTx/>
            </a:pPr>
            <a:r>
              <a:rPr lang="en-CA" sz="1100" kern="1200" dirty="0">
                <a:solidFill>
                  <a:prstClr val="black"/>
                </a:solidFill>
                <a:latin typeface="Calibri"/>
                <a:sym typeface="Helvetica"/>
              </a:rPr>
              <a:t>Pre-/post- launch survey via CMA/OCFP/CNA</a:t>
            </a:r>
          </a:p>
          <a:p>
            <a:pPr defTabSz="815889">
              <a:buClrTx/>
            </a:pPr>
            <a:endParaRPr lang="en-CA" sz="1100" kern="1200" dirty="0">
              <a:solidFill>
                <a:prstClr val="black"/>
              </a:solidFill>
              <a:latin typeface="Calibri"/>
              <a:sym typeface="Helvetica"/>
            </a:endParaRPr>
          </a:p>
          <a:p>
            <a:pPr defTabSz="815889">
              <a:buClrTx/>
            </a:pPr>
            <a:r>
              <a:rPr lang="en-CA" sz="1100" kern="1200" dirty="0">
                <a:solidFill>
                  <a:prstClr val="black"/>
                </a:solidFill>
                <a:latin typeface="Calibri"/>
                <a:sym typeface="Helvetica"/>
              </a:rPr>
              <a:t>Data from federal reporting data and survey of CAMAP members</a:t>
            </a:r>
          </a:p>
        </p:txBody>
      </p:sp>
      <p:grpSp>
        <p:nvGrpSpPr>
          <p:cNvPr id="6" name="Group 5"/>
          <p:cNvGrpSpPr/>
          <p:nvPr/>
        </p:nvGrpSpPr>
        <p:grpSpPr>
          <a:xfrm>
            <a:off x="155644" y="460298"/>
            <a:ext cx="8808844" cy="545281"/>
            <a:chOff x="3216" y="1947"/>
            <a:chExt cx="8356839" cy="727041"/>
          </a:xfrm>
          <a:solidFill>
            <a:schemeClr val="bg2">
              <a:lumMod val="50000"/>
            </a:schemeClr>
          </a:solidFill>
        </p:grpSpPr>
        <p:sp>
          <p:nvSpPr>
            <p:cNvPr id="58" name="Rounded Rectangle 57"/>
            <p:cNvSpPr/>
            <p:nvPr/>
          </p:nvSpPr>
          <p:spPr>
            <a:xfrm>
              <a:off x="3216" y="1947"/>
              <a:ext cx="8356839" cy="727041"/>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Rounded Rectangle 4"/>
            <p:cNvSpPr/>
            <p:nvPr/>
          </p:nvSpPr>
          <p:spPr>
            <a:xfrm>
              <a:off x="24510" y="23241"/>
              <a:ext cx="8314251" cy="68445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555257">
                <a:lnSpc>
                  <a:spcPct val="90000"/>
                </a:lnSpc>
                <a:spcBef>
                  <a:spcPct val="0"/>
                </a:spcBef>
                <a:spcAft>
                  <a:spcPct val="35000"/>
                </a:spcAft>
                <a:buClrTx/>
              </a:pPr>
              <a:r>
                <a:rPr lang="en-CA" sz="3200" kern="1200" dirty="0">
                  <a:solidFill>
                    <a:srgbClr val="000000"/>
                  </a:solidFill>
                  <a:latin typeface="Calibri"/>
                  <a:sym typeface="Helvetica"/>
                </a:rPr>
                <a:t>CMC Evaluation Framework</a:t>
              </a:r>
            </a:p>
          </p:txBody>
        </p:sp>
      </p:grpSp>
      <p:grpSp>
        <p:nvGrpSpPr>
          <p:cNvPr id="7" name="Group 6"/>
          <p:cNvGrpSpPr/>
          <p:nvPr/>
        </p:nvGrpSpPr>
        <p:grpSpPr>
          <a:xfrm>
            <a:off x="225268" y="1005578"/>
            <a:ext cx="674324" cy="576705"/>
            <a:chOff x="-199426" y="1191043"/>
            <a:chExt cx="674324" cy="91605"/>
          </a:xfrm>
          <a:solidFill>
            <a:srgbClr val="FFFF00"/>
          </a:solidFill>
        </p:grpSpPr>
        <p:sp>
          <p:nvSpPr>
            <p:cNvPr id="56" name="Rounded Rectangle 55"/>
            <p:cNvSpPr/>
            <p:nvPr/>
          </p:nvSpPr>
          <p:spPr>
            <a:xfrm rot="16200000">
              <a:off x="92333" y="900084"/>
              <a:ext cx="90805" cy="674324"/>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7" name="Rounded Rectangle 6"/>
            <p:cNvSpPr/>
            <p:nvPr/>
          </p:nvSpPr>
          <p:spPr>
            <a:xfrm rot="16200000">
              <a:off x="94992" y="899284"/>
              <a:ext cx="85485" cy="6690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555257">
                <a:lnSpc>
                  <a:spcPct val="90000"/>
                </a:lnSpc>
                <a:spcBef>
                  <a:spcPct val="0"/>
                </a:spcBef>
                <a:spcAft>
                  <a:spcPct val="35000"/>
                </a:spcAft>
                <a:buClrTx/>
              </a:pPr>
              <a:r>
                <a:rPr lang="en-CA" sz="1000" kern="1200" dirty="0">
                  <a:solidFill>
                    <a:srgbClr val="000000"/>
                  </a:solidFill>
                  <a:latin typeface="Calibri"/>
                  <a:sym typeface="Helvetica"/>
                </a:rPr>
                <a:t>Domain</a:t>
              </a:r>
            </a:p>
          </p:txBody>
        </p:sp>
      </p:grpSp>
      <p:grpSp>
        <p:nvGrpSpPr>
          <p:cNvPr id="8" name="Group 7"/>
          <p:cNvGrpSpPr/>
          <p:nvPr/>
        </p:nvGrpSpPr>
        <p:grpSpPr>
          <a:xfrm>
            <a:off x="225268" y="1545638"/>
            <a:ext cx="674324" cy="1454121"/>
            <a:chOff x="-199426" y="2522412"/>
            <a:chExt cx="674324" cy="252729"/>
          </a:xfrm>
        </p:grpSpPr>
        <p:sp>
          <p:nvSpPr>
            <p:cNvPr id="54" name="Rounded Rectangle 53"/>
            <p:cNvSpPr/>
            <p:nvPr/>
          </p:nvSpPr>
          <p:spPr>
            <a:xfrm rot="16200000">
              <a:off x="11371" y="2311615"/>
              <a:ext cx="252729" cy="67432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5" name="Rounded Rectangle 8"/>
            <p:cNvSpPr/>
            <p:nvPr/>
          </p:nvSpPr>
          <p:spPr>
            <a:xfrm rot="16200000">
              <a:off x="18773" y="2319017"/>
              <a:ext cx="237925" cy="659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555257">
                <a:lnSpc>
                  <a:spcPct val="90000"/>
                </a:lnSpc>
                <a:spcBef>
                  <a:spcPct val="0"/>
                </a:spcBef>
                <a:spcAft>
                  <a:spcPct val="35000"/>
                </a:spcAft>
                <a:buClrTx/>
              </a:pPr>
              <a:r>
                <a:rPr lang="en-CA" kern="1200" dirty="0">
                  <a:solidFill>
                    <a:srgbClr val="000000"/>
                  </a:solidFill>
                  <a:latin typeface="Calibri"/>
                  <a:sym typeface="Helvetica"/>
                </a:rPr>
                <a:t>Data</a:t>
              </a:r>
              <a:r>
                <a:rPr lang="en-CA" kern="1200" dirty="0">
                  <a:solidFill>
                    <a:prstClr val="white"/>
                  </a:solidFill>
                  <a:latin typeface="Calibri"/>
                  <a:sym typeface="Helvetica"/>
                </a:rPr>
                <a:t> </a:t>
              </a:r>
              <a:r>
                <a:rPr lang="en-CA" kern="1200" dirty="0">
                  <a:solidFill>
                    <a:srgbClr val="000000"/>
                  </a:solidFill>
                  <a:latin typeface="Calibri"/>
                  <a:sym typeface="Helvetica"/>
                </a:rPr>
                <a:t>Elements</a:t>
              </a:r>
            </a:p>
          </p:txBody>
        </p:sp>
      </p:grpSp>
      <p:grpSp>
        <p:nvGrpSpPr>
          <p:cNvPr id="10" name="Group 9"/>
          <p:cNvGrpSpPr/>
          <p:nvPr/>
        </p:nvGrpSpPr>
        <p:grpSpPr>
          <a:xfrm>
            <a:off x="871501" y="1005579"/>
            <a:ext cx="4040932" cy="528571"/>
            <a:chOff x="267069" y="815687"/>
            <a:chExt cx="4040932" cy="704762"/>
          </a:xfrm>
          <a:solidFill>
            <a:srgbClr val="FFFF00"/>
          </a:solidFill>
        </p:grpSpPr>
        <p:sp>
          <p:nvSpPr>
            <p:cNvPr id="50" name="Rounded Rectangle 49"/>
            <p:cNvSpPr/>
            <p:nvPr/>
          </p:nvSpPr>
          <p:spPr>
            <a:xfrm>
              <a:off x="267069" y="887694"/>
              <a:ext cx="4040932" cy="632755"/>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1" name="Rounded Rectangle 12"/>
            <p:cNvSpPr/>
            <p:nvPr/>
          </p:nvSpPr>
          <p:spPr>
            <a:xfrm>
              <a:off x="285602" y="815687"/>
              <a:ext cx="4003866" cy="68623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555257">
                <a:lnSpc>
                  <a:spcPct val="90000"/>
                </a:lnSpc>
                <a:spcBef>
                  <a:spcPct val="0"/>
                </a:spcBef>
                <a:spcAft>
                  <a:spcPct val="35000"/>
                </a:spcAft>
                <a:buClrTx/>
              </a:pPr>
              <a:r>
                <a:rPr lang="en-CA" sz="1800" kern="1200" dirty="0">
                  <a:solidFill>
                    <a:prstClr val="black"/>
                  </a:solidFill>
                  <a:latin typeface="Calibri"/>
                  <a:sym typeface="Helvetica"/>
                </a:rPr>
                <a:t>Formative and Process Evaluation</a:t>
              </a:r>
            </a:p>
          </p:txBody>
        </p:sp>
      </p:grpSp>
      <p:grpSp>
        <p:nvGrpSpPr>
          <p:cNvPr id="11" name="Group 10"/>
          <p:cNvGrpSpPr/>
          <p:nvPr/>
        </p:nvGrpSpPr>
        <p:grpSpPr>
          <a:xfrm>
            <a:off x="887239" y="1539678"/>
            <a:ext cx="1335506" cy="1454121"/>
            <a:chOff x="282807" y="1679156"/>
            <a:chExt cx="1335506" cy="1938828"/>
          </a:xfrm>
        </p:grpSpPr>
        <p:sp>
          <p:nvSpPr>
            <p:cNvPr id="48" name="Rounded Rectangle 47"/>
            <p:cNvSpPr/>
            <p:nvPr/>
          </p:nvSpPr>
          <p:spPr>
            <a:xfrm>
              <a:off x="282807" y="1679156"/>
              <a:ext cx="1335506" cy="193882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9" name="Rounded Rectangle 14"/>
            <p:cNvSpPr/>
            <p:nvPr/>
          </p:nvSpPr>
          <p:spPr>
            <a:xfrm>
              <a:off x="321923" y="1718272"/>
              <a:ext cx="1257274" cy="1860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254966" indent="-254966" algn="ctr" defTabSz="555257">
                <a:lnSpc>
                  <a:spcPct val="90000"/>
                </a:lnSpc>
                <a:spcBef>
                  <a:spcPct val="0"/>
                </a:spcBef>
                <a:spcAft>
                  <a:spcPct val="35000"/>
                </a:spcAft>
                <a:buClrTx/>
                <a:buFont typeface="Arial"/>
                <a:buChar char="•"/>
              </a:pPr>
              <a:endParaRPr lang="en-CA" sz="1100" kern="1200" dirty="0">
                <a:solidFill>
                  <a:prstClr val="black"/>
                </a:solidFill>
                <a:latin typeface="Calibri"/>
                <a:sym typeface="Helvetica"/>
              </a:endParaRP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Needs assessment surveys</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Key stakeholder qualitative needs assessments</a:t>
              </a:r>
            </a:p>
            <a:p>
              <a:pPr marL="254966" indent="-254966" algn="ctr" defTabSz="555257">
                <a:lnSpc>
                  <a:spcPct val="90000"/>
                </a:lnSpc>
                <a:spcBef>
                  <a:spcPct val="0"/>
                </a:spcBef>
                <a:spcAft>
                  <a:spcPct val="35000"/>
                </a:spcAft>
                <a:buClrTx/>
                <a:buFont typeface="Arial"/>
                <a:buChar char="•"/>
              </a:pPr>
              <a:endParaRPr lang="en-CA" sz="1100" kern="1200" dirty="0">
                <a:solidFill>
                  <a:prstClr val="black"/>
                </a:solidFill>
                <a:latin typeface="Calibri"/>
                <a:sym typeface="Helvetica"/>
              </a:endParaRPr>
            </a:p>
          </p:txBody>
        </p:sp>
      </p:grpSp>
      <p:grpSp>
        <p:nvGrpSpPr>
          <p:cNvPr id="13" name="Group 12"/>
          <p:cNvGrpSpPr/>
          <p:nvPr/>
        </p:nvGrpSpPr>
        <p:grpSpPr>
          <a:xfrm>
            <a:off x="2224214" y="1539678"/>
            <a:ext cx="1335506" cy="1454121"/>
            <a:chOff x="1619782" y="1679156"/>
            <a:chExt cx="1335506" cy="1938828"/>
          </a:xfrm>
        </p:grpSpPr>
        <p:sp>
          <p:nvSpPr>
            <p:cNvPr id="44" name="Rounded Rectangle 43"/>
            <p:cNvSpPr/>
            <p:nvPr/>
          </p:nvSpPr>
          <p:spPr>
            <a:xfrm>
              <a:off x="1619782" y="1679156"/>
              <a:ext cx="1335506" cy="193882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5" name="Rounded Rectangle 18"/>
            <p:cNvSpPr/>
            <p:nvPr/>
          </p:nvSpPr>
          <p:spPr>
            <a:xfrm>
              <a:off x="1658898" y="1718272"/>
              <a:ext cx="1257274" cy="1860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End-user course satisfaction surveys</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Participant and course leader focus groups</a:t>
              </a:r>
            </a:p>
          </p:txBody>
        </p:sp>
      </p:grpSp>
      <p:grpSp>
        <p:nvGrpSpPr>
          <p:cNvPr id="15" name="Group 14"/>
          <p:cNvGrpSpPr/>
          <p:nvPr/>
        </p:nvGrpSpPr>
        <p:grpSpPr>
          <a:xfrm>
            <a:off x="3561189" y="1539678"/>
            <a:ext cx="1335506" cy="1454121"/>
            <a:chOff x="2956757" y="1679156"/>
            <a:chExt cx="1335506" cy="1938828"/>
          </a:xfrm>
        </p:grpSpPr>
        <p:sp>
          <p:nvSpPr>
            <p:cNvPr id="40" name="Rounded Rectangle 39"/>
            <p:cNvSpPr/>
            <p:nvPr/>
          </p:nvSpPr>
          <p:spPr>
            <a:xfrm>
              <a:off x="2956757" y="1679156"/>
              <a:ext cx="1335506" cy="193882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254966" indent="-254966" defTabSz="815889">
                <a:buClrTx/>
                <a:buFont typeface="Arial"/>
                <a:buChar char="•"/>
              </a:pPr>
              <a:endParaRPr lang="en-CA" sz="1100" kern="1200" dirty="0">
                <a:solidFill>
                  <a:prstClr val="white"/>
                </a:solidFill>
                <a:latin typeface="Calibri"/>
                <a:sym typeface="Helvetica"/>
              </a:endParaRPr>
            </a:p>
          </p:txBody>
        </p:sp>
        <p:sp>
          <p:nvSpPr>
            <p:cNvPr id="41" name="Rounded Rectangle 22"/>
            <p:cNvSpPr/>
            <p:nvPr/>
          </p:nvSpPr>
          <p:spPr>
            <a:xfrm>
              <a:off x="2995873" y="1718272"/>
              <a:ext cx="1257274" cy="1860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defTabSz="555257">
                <a:lnSpc>
                  <a:spcPct val="90000"/>
                </a:lnSpc>
                <a:spcBef>
                  <a:spcPct val="0"/>
                </a:spcBef>
                <a:spcAft>
                  <a:spcPct val="35000"/>
                </a:spcAft>
                <a:buClrTx/>
              </a:pPr>
              <a:r>
                <a:rPr lang="en-CA" sz="1100" kern="1200" dirty="0">
                  <a:solidFill>
                    <a:prstClr val="black"/>
                  </a:solidFill>
                  <a:latin typeface="Calibri"/>
                  <a:sym typeface="Helvetica"/>
                </a:rPr>
                <a:t>Reach and coverage</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Participant numbers</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Participant disciplines</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Participant geography</a:t>
              </a:r>
            </a:p>
          </p:txBody>
        </p:sp>
      </p:grpSp>
      <p:grpSp>
        <p:nvGrpSpPr>
          <p:cNvPr id="17" name="Group 16"/>
          <p:cNvGrpSpPr/>
          <p:nvPr/>
        </p:nvGrpSpPr>
        <p:grpSpPr>
          <a:xfrm>
            <a:off x="4915407" y="1005578"/>
            <a:ext cx="4040929" cy="531597"/>
            <a:chOff x="4310970" y="887694"/>
            <a:chExt cx="4040929" cy="636788"/>
          </a:xfrm>
          <a:solidFill>
            <a:srgbClr val="FFFF00"/>
          </a:solidFill>
        </p:grpSpPr>
        <p:sp>
          <p:nvSpPr>
            <p:cNvPr id="36" name="Rounded Rectangle 35"/>
            <p:cNvSpPr/>
            <p:nvPr/>
          </p:nvSpPr>
          <p:spPr>
            <a:xfrm>
              <a:off x="4310970" y="887694"/>
              <a:ext cx="4040929" cy="636788"/>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7" name="Rounded Rectangle 26"/>
            <p:cNvSpPr/>
            <p:nvPr/>
          </p:nvSpPr>
          <p:spPr>
            <a:xfrm>
              <a:off x="4329621" y="906345"/>
              <a:ext cx="4003627" cy="599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555257">
                <a:lnSpc>
                  <a:spcPct val="90000"/>
                </a:lnSpc>
                <a:spcBef>
                  <a:spcPct val="0"/>
                </a:spcBef>
                <a:spcAft>
                  <a:spcPct val="35000"/>
                </a:spcAft>
                <a:buClrTx/>
              </a:pPr>
              <a:r>
                <a:rPr lang="en-CA" sz="1800" kern="1200" dirty="0">
                  <a:solidFill>
                    <a:prstClr val="black"/>
                  </a:solidFill>
                  <a:latin typeface="Calibri"/>
                  <a:sym typeface="Helvetica"/>
                </a:rPr>
                <a:t>Outcome and Impact Evaluation</a:t>
              </a:r>
            </a:p>
          </p:txBody>
        </p:sp>
      </p:grpSp>
      <p:grpSp>
        <p:nvGrpSpPr>
          <p:cNvPr id="18" name="Group 17"/>
          <p:cNvGrpSpPr/>
          <p:nvPr/>
        </p:nvGrpSpPr>
        <p:grpSpPr>
          <a:xfrm>
            <a:off x="4931139" y="1542700"/>
            <a:ext cx="1335506" cy="1454121"/>
            <a:chOff x="4326707" y="1683189"/>
            <a:chExt cx="1335506" cy="1938828"/>
          </a:xfrm>
        </p:grpSpPr>
        <p:sp>
          <p:nvSpPr>
            <p:cNvPr id="34" name="Rounded Rectangle 33"/>
            <p:cNvSpPr/>
            <p:nvPr/>
          </p:nvSpPr>
          <p:spPr>
            <a:xfrm>
              <a:off x="4326707" y="1683189"/>
              <a:ext cx="1335506" cy="193882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ounded Rectangle 28"/>
            <p:cNvSpPr/>
            <p:nvPr/>
          </p:nvSpPr>
          <p:spPr>
            <a:xfrm>
              <a:off x="4365823" y="1722305"/>
              <a:ext cx="1257274" cy="1860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defTabSz="555257">
                <a:lnSpc>
                  <a:spcPct val="90000"/>
                </a:lnSpc>
                <a:spcBef>
                  <a:spcPct val="0"/>
                </a:spcBef>
                <a:spcAft>
                  <a:spcPct val="35000"/>
                </a:spcAft>
                <a:buClrTx/>
              </a:pPr>
              <a:r>
                <a:rPr lang="en-CA" sz="1100" kern="1200" dirty="0">
                  <a:solidFill>
                    <a:prstClr val="black"/>
                  </a:solidFill>
                  <a:latin typeface="Calibri"/>
                  <a:sym typeface="Helvetica"/>
                </a:rPr>
                <a:t>Clinician outcomes</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Assessment and delivery confidence</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Numbers of MAID practitioners</a:t>
              </a:r>
            </a:p>
          </p:txBody>
        </p:sp>
      </p:grpSp>
      <p:grpSp>
        <p:nvGrpSpPr>
          <p:cNvPr id="20" name="Group 19"/>
          <p:cNvGrpSpPr/>
          <p:nvPr/>
        </p:nvGrpSpPr>
        <p:grpSpPr>
          <a:xfrm>
            <a:off x="6268114" y="1542700"/>
            <a:ext cx="1335506" cy="1454121"/>
            <a:chOff x="5663682" y="1683189"/>
            <a:chExt cx="1335506" cy="1938828"/>
          </a:xfrm>
        </p:grpSpPr>
        <p:sp>
          <p:nvSpPr>
            <p:cNvPr id="30" name="Rounded Rectangle 29"/>
            <p:cNvSpPr/>
            <p:nvPr/>
          </p:nvSpPr>
          <p:spPr>
            <a:xfrm>
              <a:off x="5663682" y="1683189"/>
              <a:ext cx="1335506" cy="193882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1" name="Rounded Rectangle 32"/>
            <p:cNvSpPr/>
            <p:nvPr/>
          </p:nvSpPr>
          <p:spPr>
            <a:xfrm>
              <a:off x="5702798" y="1722305"/>
              <a:ext cx="1257274" cy="1860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defTabSz="555257">
                <a:lnSpc>
                  <a:spcPct val="90000"/>
                </a:lnSpc>
                <a:spcBef>
                  <a:spcPct val="0"/>
                </a:spcBef>
                <a:spcAft>
                  <a:spcPct val="35000"/>
                </a:spcAft>
                <a:buClrTx/>
              </a:pPr>
              <a:r>
                <a:rPr lang="en-CA" sz="1100" kern="1200" dirty="0">
                  <a:solidFill>
                    <a:prstClr val="black"/>
                  </a:solidFill>
                  <a:latin typeface="Calibri"/>
                  <a:sym typeface="Helvetica"/>
                </a:rPr>
                <a:t>Quality outcomes</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Consistency in application of legislation</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Attention to psychosocial vulnerability</a:t>
              </a:r>
            </a:p>
          </p:txBody>
        </p:sp>
      </p:grpSp>
      <p:grpSp>
        <p:nvGrpSpPr>
          <p:cNvPr id="22" name="Group 21"/>
          <p:cNvGrpSpPr/>
          <p:nvPr/>
        </p:nvGrpSpPr>
        <p:grpSpPr>
          <a:xfrm>
            <a:off x="7605089" y="1542700"/>
            <a:ext cx="1335506" cy="1454121"/>
            <a:chOff x="7000657" y="1683189"/>
            <a:chExt cx="1335506" cy="1938828"/>
          </a:xfrm>
        </p:grpSpPr>
        <p:sp>
          <p:nvSpPr>
            <p:cNvPr id="26" name="Rounded Rectangle 25"/>
            <p:cNvSpPr/>
            <p:nvPr/>
          </p:nvSpPr>
          <p:spPr>
            <a:xfrm>
              <a:off x="7000657" y="1683189"/>
              <a:ext cx="1335506" cy="193882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7" name="Rounded Rectangle 36"/>
            <p:cNvSpPr/>
            <p:nvPr/>
          </p:nvSpPr>
          <p:spPr>
            <a:xfrm>
              <a:off x="7039773" y="1722305"/>
              <a:ext cx="1257274" cy="1860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defTabSz="555257">
                <a:lnSpc>
                  <a:spcPct val="90000"/>
                </a:lnSpc>
                <a:spcBef>
                  <a:spcPct val="0"/>
                </a:spcBef>
                <a:spcAft>
                  <a:spcPct val="35000"/>
                </a:spcAft>
                <a:buClrTx/>
              </a:pPr>
              <a:r>
                <a:rPr lang="en-CA" sz="1100" kern="1200" dirty="0">
                  <a:solidFill>
                    <a:prstClr val="black"/>
                  </a:solidFill>
                  <a:latin typeface="Calibri"/>
                  <a:sym typeface="Helvetica"/>
                </a:rPr>
                <a:t>Health system impacts</a:t>
              </a:r>
            </a:p>
            <a:p>
              <a:pPr marL="158646" indent="-158646" defTabSz="555257">
                <a:lnSpc>
                  <a:spcPct val="90000"/>
                </a:lnSpc>
                <a:spcBef>
                  <a:spcPct val="0"/>
                </a:spcBef>
                <a:spcAft>
                  <a:spcPct val="35000"/>
                </a:spcAft>
                <a:buClrTx/>
                <a:buFont typeface="Arial"/>
                <a:buChar char="•"/>
              </a:pPr>
              <a:r>
                <a:rPr lang="en-CA" sz="1100" kern="1200">
                  <a:solidFill>
                    <a:prstClr val="black"/>
                  </a:solidFill>
                  <a:latin typeface="Calibri"/>
                  <a:sym typeface="Helvetica"/>
                </a:rPr>
                <a:t>Attitudes in </a:t>
              </a:r>
              <a:r>
                <a:rPr lang="en-CA" sz="1100" kern="1200" dirty="0">
                  <a:solidFill>
                    <a:prstClr val="black"/>
                  </a:solidFill>
                  <a:latin typeface="Calibri"/>
                  <a:sym typeface="Helvetica"/>
                </a:rPr>
                <a:t>goals of care conversation</a:t>
              </a:r>
            </a:p>
            <a:p>
              <a:pPr marL="158646" indent="-158646" defTabSz="555257">
                <a:lnSpc>
                  <a:spcPct val="90000"/>
                </a:lnSpc>
                <a:spcBef>
                  <a:spcPct val="0"/>
                </a:spcBef>
                <a:spcAft>
                  <a:spcPct val="35000"/>
                </a:spcAft>
                <a:buClrTx/>
                <a:buFont typeface="Arial"/>
                <a:buChar char="•"/>
              </a:pPr>
              <a:r>
                <a:rPr lang="en-CA" sz="1100" kern="1200" dirty="0">
                  <a:solidFill>
                    <a:prstClr val="black"/>
                  </a:solidFill>
                  <a:latin typeface="Calibri"/>
                  <a:sym typeface="Helvetica"/>
                </a:rPr>
                <a:t>Frequency of use of final consent waiver</a:t>
              </a:r>
            </a:p>
          </p:txBody>
        </p:sp>
      </p:grpSp>
      <p:sp>
        <p:nvSpPr>
          <p:cNvPr id="2" name="Rectangle 1"/>
          <p:cNvSpPr/>
          <p:nvPr/>
        </p:nvSpPr>
        <p:spPr>
          <a:xfrm>
            <a:off x="179512" y="87475"/>
            <a:ext cx="8784976" cy="313219"/>
          </a:xfrm>
          <a:prstGeom prst="rect">
            <a:avLst/>
          </a:prstGeom>
        </p:spPr>
        <p:txBody>
          <a:bodyPr wrap="square" lIns="81588" tIns="40795" rIns="81588" bIns="40795">
            <a:spAutoFit/>
          </a:bodyPr>
          <a:lstStyle/>
          <a:p>
            <a:pPr defTabSz="815889">
              <a:buClrTx/>
            </a:pPr>
            <a:r>
              <a:rPr lang="en-US" sz="1500" kern="1200" dirty="0">
                <a:solidFill>
                  <a:prstClr val="black"/>
                </a:solidFill>
                <a:latin typeface="Calibri"/>
                <a:sym typeface="Helvetica"/>
              </a:rPr>
              <a:t>Pre-launch = 6 month before CMC hard launch. Post-launch = 1 year after CMC hard launch.</a:t>
            </a:r>
            <a:endParaRPr lang="en-CA" sz="1500" kern="1200" dirty="0">
              <a:solidFill>
                <a:prstClr val="black"/>
              </a:solidFill>
              <a:latin typeface="Calibri"/>
              <a:sym typeface="Helvetica"/>
            </a:endParaRPr>
          </a:p>
        </p:txBody>
      </p:sp>
    </p:spTree>
    <p:extLst>
      <p:ext uri="{BB962C8B-B14F-4D97-AF65-F5344CB8AC3E}">
        <p14:creationId xmlns:p14="http://schemas.microsoft.com/office/powerpoint/2010/main" val="33224105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25" y="27878"/>
            <a:ext cx="8520600" cy="707400"/>
          </a:xfrm>
        </p:spPr>
        <p:txBody>
          <a:bodyPr>
            <a:normAutofit fontScale="90000"/>
          </a:bodyPr>
          <a:lstStyle/>
          <a:p>
            <a:r>
              <a:rPr lang="en-US" dirty="0" smtClean="0"/>
              <a:t>Process Recommendations</a:t>
            </a:r>
            <a:endParaRPr lang="en-US" dirty="0"/>
          </a:p>
        </p:txBody>
      </p:sp>
      <p:sp>
        <p:nvSpPr>
          <p:cNvPr id="3" name="Text Placeholder 2"/>
          <p:cNvSpPr>
            <a:spLocks noGrp="1"/>
          </p:cNvSpPr>
          <p:nvPr>
            <p:ph type="body" idx="1"/>
          </p:nvPr>
        </p:nvSpPr>
        <p:spPr>
          <a:xfrm>
            <a:off x="311700" y="607826"/>
            <a:ext cx="8520600" cy="1632856"/>
          </a:xfrm>
        </p:spPr>
        <p:txBody>
          <a:bodyPr>
            <a:noAutofit/>
          </a:bodyPr>
          <a:lstStyle/>
          <a:p>
            <a:pPr>
              <a:buFont typeface="+mj-lt"/>
              <a:buAutoNum type="arabicPeriod"/>
            </a:pPr>
            <a:r>
              <a:rPr lang="en-US" sz="1600" dirty="0" smtClean="0"/>
              <a:t>Two psychiatrists determine </a:t>
            </a:r>
            <a:r>
              <a:rPr lang="en-US" sz="1600" dirty="0" smtClean="0"/>
              <a:t>irreversibility</a:t>
            </a:r>
          </a:p>
          <a:p>
            <a:pPr lvl="1">
              <a:spcAft>
                <a:spcPts val="500"/>
              </a:spcAft>
            </a:pPr>
            <a:r>
              <a:rPr lang="en-US" dirty="0" smtClean="0"/>
              <a:t>Expertise </a:t>
            </a:r>
            <a:r>
              <a:rPr lang="en-US" dirty="0" smtClean="0"/>
              <a:t>Consult </a:t>
            </a:r>
            <a:r>
              <a:rPr lang="en-US" dirty="0" smtClean="0"/>
              <a:t>on </a:t>
            </a:r>
            <a:r>
              <a:rPr lang="en-US" dirty="0" err="1" smtClean="0"/>
              <a:t>Ψ</a:t>
            </a:r>
            <a:r>
              <a:rPr lang="en-US" dirty="0" smtClean="0"/>
              <a:t> management/opinion on psychiatric futility </a:t>
            </a:r>
            <a:r>
              <a:rPr lang="en-US" dirty="0" smtClean="0"/>
              <a:t>only</a:t>
            </a:r>
            <a:endParaRPr lang="en-US" dirty="0" smtClean="0"/>
          </a:p>
          <a:p>
            <a:pPr>
              <a:buFont typeface="+mj-lt"/>
              <a:buAutoNum type="arabicPeriod"/>
            </a:pPr>
            <a:r>
              <a:rPr lang="en-US" sz="1600" dirty="0" smtClean="0"/>
              <a:t>Psychiatrist independent of treatment team should be one </a:t>
            </a:r>
            <a:r>
              <a:rPr lang="en-US" sz="1600" dirty="0"/>
              <a:t>of the </a:t>
            </a:r>
            <a:r>
              <a:rPr lang="en-US" sz="1600" dirty="0" err="1"/>
              <a:t>MAiD</a:t>
            </a:r>
            <a:r>
              <a:rPr lang="en-US" sz="1600" dirty="0"/>
              <a:t> </a:t>
            </a:r>
            <a:r>
              <a:rPr lang="en-US" sz="1600" dirty="0"/>
              <a:t>A</a:t>
            </a:r>
            <a:r>
              <a:rPr lang="en-US" sz="1600" dirty="0" smtClean="0"/>
              <a:t>ssessors</a:t>
            </a:r>
          </a:p>
          <a:p>
            <a:pPr lvl="1">
              <a:spcAft>
                <a:spcPts val="500"/>
              </a:spcAft>
            </a:pPr>
            <a:r>
              <a:rPr lang="en-US" dirty="0" smtClean="0"/>
              <a:t>Full </a:t>
            </a:r>
            <a:r>
              <a:rPr lang="en-US" dirty="0" err="1" smtClean="0"/>
              <a:t>MAiD</a:t>
            </a:r>
            <a:r>
              <a:rPr lang="en-US" dirty="0" smtClean="0"/>
              <a:t> eligibility </a:t>
            </a:r>
            <a:r>
              <a:rPr lang="en-US" dirty="0"/>
              <a:t>plus </a:t>
            </a:r>
            <a:r>
              <a:rPr lang="en-US" dirty="0" err="1" smtClean="0"/>
              <a:t>Ψ</a:t>
            </a:r>
            <a:r>
              <a:rPr lang="en-US" dirty="0" smtClean="0"/>
              <a:t> assessments including formulation of the desire for death</a:t>
            </a:r>
            <a:endParaRPr lang="en-US" dirty="0" smtClean="0"/>
          </a:p>
          <a:p>
            <a:pPr>
              <a:buFont typeface="+mj-lt"/>
              <a:buAutoNum type="arabicPeriod"/>
            </a:pPr>
            <a:r>
              <a:rPr lang="en-US" sz="1600" dirty="0" smtClean="0"/>
              <a:t>Hospital psychiatrist panel provides </a:t>
            </a:r>
            <a:r>
              <a:rPr lang="en-US" sz="1600" dirty="0"/>
              <a:t>Expertise </a:t>
            </a:r>
            <a:r>
              <a:rPr lang="en-US" sz="1600" dirty="0" smtClean="0"/>
              <a:t>Consult &amp; 2</a:t>
            </a:r>
            <a:r>
              <a:rPr lang="en-US" sz="1600" baseline="30000" dirty="0" smtClean="0"/>
              <a:t>nd</a:t>
            </a:r>
            <a:r>
              <a:rPr lang="en-US" sz="1600" dirty="0" smtClean="0"/>
              <a:t> </a:t>
            </a:r>
            <a:r>
              <a:rPr lang="en-US" sz="1600" dirty="0" err="1" smtClean="0"/>
              <a:t>MAiD</a:t>
            </a:r>
            <a:r>
              <a:rPr lang="en-US" sz="1600" dirty="0" smtClean="0"/>
              <a:t> Assessor</a:t>
            </a:r>
          </a:p>
          <a:p>
            <a:pPr lvl="1">
              <a:spcAft>
                <a:spcPts val="500"/>
              </a:spcAft>
            </a:pPr>
            <a:r>
              <a:rPr lang="en-US" dirty="0" smtClean="0"/>
              <a:t>Case review by panel or individual consult with patient</a:t>
            </a:r>
            <a:endParaRPr lang="en-US" dirty="0" smtClean="0"/>
          </a:p>
          <a:p>
            <a:pPr>
              <a:buFont typeface="+mj-lt"/>
              <a:buAutoNum type="arabicPeriod"/>
            </a:pPr>
            <a:r>
              <a:rPr lang="en-US" sz="1600" dirty="0" smtClean="0"/>
              <a:t>Establish provincial </a:t>
            </a:r>
            <a:r>
              <a:rPr lang="en-US" sz="1600" dirty="0"/>
              <a:t>group of </a:t>
            </a:r>
            <a:r>
              <a:rPr lang="en-US" sz="1600" dirty="0" smtClean="0"/>
              <a:t>psychiatrists </a:t>
            </a:r>
            <a:r>
              <a:rPr lang="en-US" sz="1600" dirty="0"/>
              <a:t>for Expertise Consult &amp; </a:t>
            </a:r>
            <a:r>
              <a:rPr lang="en-US" sz="1600" dirty="0" err="1" smtClean="0"/>
              <a:t>MAiD</a:t>
            </a:r>
            <a:r>
              <a:rPr lang="en-US" sz="1600" dirty="0" smtClean="0"/>
              <a:t> assessments</a:t>
            </a:r>
            <a:endParaRPr lang="en-US" sz="1600" dirty="0"/>
          </a:p>
          <a:p>
            <a:pPr marL="114300" indent="0">
              <a:buNone/>
            </a:pPr>
            <a:endParaRPr lang="en-US" sz="1600" dirty="0"/>
          </a:p>
        </p:txBody>
      </p:sp>
      <p:sp>
        <p:nvSpPr>
          <p:cNvPr id="16" name="Rectangle 15"/>
          <p:cNvSpPr/>
          <p:nvPr/>
        </p:nvSpPr>
        <p:spPr>
          <a:xfrm>
            <a:off x="1366153" y="3799835"/>
            <a:ext cx="923391" cy="453971"/>
          </a:xfrm>
          <a:prstGeom prst="rect">
            <a:avLst/>
          </a:prstGeom>
          <a:solidFill>
            <a:srgbClr val="003462"/>
          </a:solidFill>
          <a:ln w="25400" cap="flat">
            <a:solidFill>
              <a:srgbClr val="FF6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err="1">
                <a:solidFill>
                  <a:srgbClr val="FFFFFF"/>
                </a:solidFill>
                <a:latin typeface="Helvetica Neue"/>
                <a:ea typeface="Helvetica Neue"/>
                <a:cs typeface="Helvetica Neue"/>
                <a:sym typeface="Helvetica Neue"/>
              </a:rPr>
              <a:t>MAiD</a:t>
            </a:r>
            <a:r>
              <a:rPr lang="en-US" sz="900" dirty="0">
                <a:solidFill>
                  <a:srgbClr val="FFFFFF"/>
                </a:solidFill>
                <a:latin typeface="Helvetica Neue"/>
                <a:ea typeface="Helvetica Neue"/>
                <a:cs typeface="Helvetica Neue"/>
                <a:sym typeface="Helvetica Neue"/>
              </a:rPr>
              <a:t> </a:t>
            </a:r>
          </a:p>
          <a:p>
            <a:pPr algn="ctr" defTabSz="914353" hangingPunct="0">
              <a:buClrTx/>
            </a:pPr>
            <a:r>
              <a:rPr lang="en-US" sz="900" dirty="0">
                <a:solidFill>
                  <a:srgbClr val="FFFFFF"/>
                </a:solidFill>
                <a:latin typeface="Helvetica Neue"/>
                <a:ea typeface="Helvetica Neue"/>
                <a:cs typeface="Helvetica Neue"/>
                <a:sym typeface="Helvetica Neue"/>
              </a:rPr>
              <a:t>MD-SUMC Request</a:t>
            </a:r>
          </a:p>
        </p:txBody>
      </p:sp>
      <p:sp>
        <p:nvSpPr>
          <p:cNvPr id="17" name="Rectangle 16"/>
          <p:cNvSpPr/>
          <p:nvPr/>
        </p:nvSpPr>
        <p:spPr>
          <a:xfrm>
            <a:off x="2433294" y="3110281"/>
            <a:ext cx="1020590" cy="315471"/>
          </a:xfrm>
          <a:prstGeom prst="rect">
            <a:avLst/>
          </a:prstGeom>
          <a:solidFill>
            <a:srgbClr val="003462"/>
          </a:solidFill>
          <a:ln w="25400" cap="flat">
            <a:solidFill>
              <a:srgbClr val="FF6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MD/NP</a:t>
            </a:r>
          </a:p>
          <a:p>
            <a:pPr algn="ctr" defTabSz="914353" hangingPunct="0">
              <a:buClrTx/>
            </a:pPr>
            <a:r>
              <a:rPr lang="en-US" sz="900" dirty="0">
                <a:solidFill>
                  <a:srgbClr val="FFFFFF"/>
                </a:solidFill>
                <a:latin typeface="Helvetica Neue"/>
                <a:ea typeface="Helvetica Neue"/>
                <a:cs typeface="Helvetica Neue"/>
                <a:sym typeface="Helvetica Neue"/>
              </a:rPr>
              <a:t>1</a:t>
            </a:r>
            <a:r>
              <a:rPr lang="en-US" sz="900" baseline="30000" dirty="0">
                <a:solidFill>
                  <a:srgbClr val="FFFFFF"/>
                </a:solidFill>
                <a:latin typeface="Helvetica Neue"/>
                <a:ea typeface="Helvetica Neue"/>
                <a:cs typeface="Helvetica Neue"/>
                <a:sym typeface="Helvetica Neue"/>
              </a:rPr>
              <a:t>st</a:t>
            </a:r>
            <a:r>
              <a:rPr lang="en-US" sz="900" dirty="0">
                <a:solidFill>
                  <a:srgbClr val="FFFFFF"/>
                </a:solidFill>
                <a:latin typeface="Helvetica Neue"/>
                <a:ea typeface="Helvetica Neue"/>
                <a:cs typeface="Helvetica Neue"/>
                <a:sym typeface="Helvetica Neue"/>
              </a:rPr>
              <a:t> Assessor</a:t>
            </a:r>
          </a:p>
        </p:txBody>
      </p:sp>
      <p:sp>
        <p:nvSpPr>
          <p:cNvPr id="18" name="Rectangle 17"/>
          <p:cNvSpPr/>
          <p:nvPr/>
        </p:nvSpPr>
        <p:spPr>
          <a:xfrm>
            <a:off x="2433294" y="4539034"/>
            <a:ext cx="1020590" cy="315471"/>
          </a:xfrm>
          <a:prstGeom prst="rect">
            <a:avLst/>
          </a:prstGeom>
          <a:solidFill>
            <a:srgbClr val="003462"/>
          </a:solidFill>
          <a:ln w="25400" cap="flat">
            <a:solidFill>
              <a:srgbClr val="FF6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Treating </a:t>
            </a:r>
            <a:r>
              <a:rPr lang="en-US" sz="900" dirty="0" err="1">
                <a:solidFill>
                  <a:srgbClr val="FFFFFF"/>
                </a:solidFill>
                <a:latin typeface="Helvetica Neue"/>
                <a:ea typeface="Helvetica Neue"/>
                <a:cs typeface="Helvetica Neue"/>
                <a:sym typeface="Helvetica Neue"/>
              </a:rPr>
              <a:t>Ψ</a:t>
            </a:r>
            <a:r>
              <a:rPr lang="en-US" sz="900" dirty="0">
                <a:solidFill>
                  <a:srgbClr val="FFFFFF"/>
                </a:solidFill>
                <a:latin typeface="Helvetica Neue"/>
                <a:ea typeface="Helvetica Neue"/>
                <a:cs typeface="Helvetica Neue"/>
                <a:sym typeface="Helvetica Neue"/>
              </a:rPr>
              <a:t> </a:t>
            </a:r>
          </a:p>
          <a:p>
            <a:pPr algn="ctr" defTabSz="914353" hangingPunct="0">
              <a:buClrTx/>
            </a:pPr>
            <a:r>
              <a:rPr lang="en-US" sz="900" dirty="0">
                <a:solidFill>
                  <a:srgbClr val="FFFFFF"/>
                </a:solidFill>
                <a:latin typeface="Helvetica Neue"/>
                <a:ea typeface="Helvetica Neue"/>
                <a:cs typeface="Helvetica Neue"/>
                <a:sym typeface="Helvetica Neue"/>
              </a:rPr>
              <a:t>1</a:t>
            </a:r>
            <a:r>
              <a:rPr lang="en-US" sz="900" baseline="30000" dirty="0">
                <a:solidFill>
                  <a:srgbClr val="FFFFFF"/>
                </a:solidFill>
                <a:latin typeface="Helvetica Neue"/>
                <a:ea typeface="Helvetica Neue"/>
                <a:cs typeface="Helvetica Neue"/>
                <a:sym typeface="Helvetica Neue"/>
              </a:rPr>
              <a:t>st</a:t>
            </a:r>
            <a:r>
              <a:rPr lang="en-US" sz="900" dirty="0">
                <a:solidFill>
                  <a:srgbClr val="FFFFFF"/>
                </a:solidFill>
                <a:latin typeface="Helvetica Neue"/>
                <a:ea typeface="Helvetica Neue"/>
                <a:cs typeface="Helvetica Neue"/>
                <a:sym typeface="Helvetica Neue"/>
              </a:rPr>
              <a:t> Assessor</a:t>
            </a:r>
          </a:p>
        </p:txBody>
      </p:sp>
      <p:cxnSp>
        <p:nvCxnSpPr>
          <p:cNvPr id="19" name="Straight Arrow Connector 18"/>
          <p:cNvCxnSpPr/>
          <p:nvPr/>
        </p:nvCxnSpPr>
        <p:spPr>
          <a:xfrm flipV="1">
            <a:off x="1868052" y="3313103"/>
            <a:ext cx="565242" cy="486733"/>
          </a:xfrm>
          <a:prstGeom prst="straightConnector1">
            <a:avLst/>
          </a:prstGeom>
          <a:noFill/>
          <a:ln w="50800" cap="flat">
            <a:solidFill>
              <a:srgbClr val="FF6600"/>
            </a:solidFill>
            <a:prstDash val="solid"/>
            <a:round/>
            <a:tailEnd type="arrow"/>
          </a:ln>
          <a:effectLst/>
          <a:sp3d/>
        </p:spPr>
        <p:style>
          <a:lnRef idx="0">
            <a:scrgbClr r="0" g="0" b="0"/>
          </a:lnRef>
          <a:fillRef idx="0">
            <a:scrgbClr r="0" g="0" b="0"/>
          </a:fillRef>
          <a:effectRef idx="0">
            <a:scrgbClr r="0" g="0" b="0"/>
          </a:effectRef>
          <a:fontRef idx="none"/>
        </p:style>
      </p:cxnSp>
      <p:sp>
        <p:nvSpPr>
          <p:cNvPr id="20" name="Rectangle 19"/>
          <p:cNvSpPr/>
          <p:nvPr/>
        </p:nvSpPr>
        <p:spPr>
          <a:xfrm>
            <a:off x="5499505" y="3427418"/>
            <a:ext cx="1261250" cy="315471"/>
          </a:xfrm>
          <a:prstGeom prst="rect">
            <a:avLst/>
          </a:prstGeom>
          <a:solidFill>
            <a:srgbClr val="003462"/>
          </a:solidFill>
          <a:ln w="25400" cap="flat">
            <a:solidFill>
              <a:srgbClr val="FF6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Independent </a:t>
            </a:r>
            <a:r>
              <a:rPr lang="en-US" sz="900" dirty="0" err="1">
                <a:solidFill>
                  <a:srgbClr val="FFFFFF"/>
                </a:solidFill>
                <a:latin typeface="Helvetica Neue"/>
                <a:ea typeface="Helvetica Neue"/>
                <a:cs typeface="Helvetica Neue"/>
                <a:sym typeface="Helvetica Neue"/>
              </a:rPr>
              <a:t>Ψ</a:t>
            </a:r>
            <a:r>
              <a:rPr lang="en-US" sz="900" dirty="0">
                <a:solidFill>
                  <a:srgbClr val="FFFFFF"/>
                </a:solidFill>
                <a:latin typeface="Helvetica Neue"/>
                <a:ea typeface="Helvetica Neue"/>
                <a:cs typeface="Helvetica Neue"/>
                <a:sym typeface="Helvetica Neue"/>
              </a:rPr>
              <a:t> </a:t>
            </a:r>
          </a:p>
          <a:p>
            <a:pPr algn="ctr" defTabSz="914353" hangingPunct="0">
              <a:buClrTx/>
            </a:pPr>
            <a:r>
              <a:rPr lang="en-US" sz="900" dirty="0">
                <a:solidFill>
                  <a:srgbClr val="FFFFFF"/>
                </a:solidFill>
                <a:latin typeface="Helvetica Neue"/>
                <a:ea typeface="Helvetica Neue"/>
                <a:cs typeface="Helvetica Neue"/>
                <a:sym typeface="Helvetica Neue"/>
              </a:rPr>
              <a:t>2</a:t>
            </a:r>
            <a:r>
              <a:rPr lang="en-US" sz="900" baseline="30000" dirty="0">
                <a:solidFill>
                  <a:srgbClr val="FFFFFF"/>
                </a:solidFill>
                <a:latin typeface="Helvetica Neue"/>
                <a:ea typeface="Helvetica Neue"/>
                <a:cs typeface="Helvetica Neue"/>
                <a:sym typeface="Helvetica Neue"/>
              </a:rPr>
              <a:t>nd</a:t>
            </a:r>
            <a:r>
              <a:rPr lang="en-US" sz="900" dirty="0">
                <a:solidFill>
                  <a:srgbClr val="FFFFFF"/>
                </a:solidFill>
                <a:latin typeface="Helvetica Neue"/>
                <a:ea typeface="Helvetica Neue"/>
                <a:cs typeface="Helvetica Neue"/>
                <a:sym typeface="Helvetica Neue"/>
              </a:rPr>
              <a:t> Assessor</a:t>
            </a:r>
          </a:p>
        </p:txBody>
      </p:sp>
      <p:sp>
        <p:nvSpPr>
          <p:cNvPr id="21" name="Rectangle 20"/>
          <p:cNvSpPr/>
          <p:nvPr/>
        </p:nvSpPr>
        <p:spPr>
          <a:xfrm>
            <a:off x="3735471" y="3869085"/>
            <a:ext cx="1204071" cy="315471"/>
          </a:xfrm>
          <a:prstGeom prst="rect">
            <a:avLst/>
          </a:prstGeom>
          <a:solidFill>
            <a:srgbClr val="003462"/>
          </a:solidFill>
          <a:ln w="25400" cap="flat">
            <a:solidFill>
              <a:srgbClr val="FF6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Hospital or Provincial</a:t>
            </a:r>
          </a:p>
          <a:p>
            <a:pPr algn="ctr" defTabSz="914353" hangingPunct="0">
              <a:buClrTx/>
            </a:pPr>
            <a:r>
              <a:rPr lang="en-US" sz="900" dirty="0">
                <a:solidFill>
                  <a:srgbClr val="FFFFFF"/>
                </a:solidFill>
                <a:latin typeface="Helvetica Neue"/>
                <a:ea typeface="Helvetica Neue"/>
                <a:cs typeface="Helvetica Neue"/>
                <a:sym typeface="Helvetica Neue"/>
              </a:rPr>
              <a:t>Panel</a:t>
            </a:r>
          </a:p>
        </p:txBody>
      </p:sp>
      <p:sp>
        <p:nvSpPr>
          <p:cNvPr id="22" name="Rectangle 21"/>
          <p:cNvSpPr/>
          <p:nvPr/>
        </p:nvSpPr>
        <p:spPr>
          <a:xfrm>
            <a:off x="5499505" y="2990999"/>
            <a:ext cx="1261250" cy="315471"/>
          </a:xfrm>
          <a:prstGeom prst="rect">
            <a:avLst/>
          </a:prstGeom>
          <a:solidFill>
            <a:srgbClr val="003462"/>
          </a:solidFill>
          <a:ln w="25400" cap="flat">
            <a:solidFill>
              <a:srgbClr val="FF6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Expertise Consult </a:t>
            </a:r>
          </a:p>
          <a:p>
            <a:pPr algn="ctr" defTabSz="914353" hangingPunct="0">
              <a:buClrTx/>
            </a:pPr>
            <a:r>
              <a:rPr lang="en-US" sz="900" dirty="0">
                <a:solidFill>
                  <a:srgbClr val="FFFFFF"/>
                </a:solidFill>
                <a:latin typeface="Helvetica Neue"/>
                <a:ea typeface="Helvetica Neue"/>
                <a:cs typeface="Helvetica Neue"/>
                <a:sym typeface="Helvetica Neue"/>
              </a:rPr>
              <a:t>(may be the Treating </a:t>
            </a:r>
            <a:r>
              <a:rPr lang="en-US" sz="900" dirty="0" err="1">
                <a:solidFill>
                  <a:srgbClr val="FFFFFF"/>
                </a:solidFill>
                <a:latin typeface="Helvetica Neue"/>
                <a:ea typeface="Helvetica Neue"/>
                <a:cs typeface="Helvetica Neue"/>
                <a:sym typeface="Helvetica Neue"/>
              </a:rPr>
              <a:t>Ψ</a:t>
            </a:r>
            <a:r>
              <a:rPr lang="en-US" sz="900" dirty="0">
                <a:solidFill>
                  <a:srgbClr val="FFFFFF"/>
                </a:solidFill>
                <a:latin typeface="Helvetica Neue"/>
                <a:ea typeface="Helvetica Neue"/>
                <a:cs typeface="Helvetica Neue"/>
                <a:sym typeface="Helvetica Neue"/>
              </a:rPr>
              <a:t>)</a:t>
            </a:r>
          </a:p>
        </p:txBody>
      </p:sp>
      <p:sp>
        <p:nvSpPr>
          <p:cNvPr id="23" name="Rectangle 22"/>
          <p:cNvSpPr/>
          <p:nvPr/>
        </p:nvSpPr>
        <p:spPr>
          <a:xfrm>
            <a:off x="5285612" y="4564630"/>
            <a:ext cx="1247995" cy="315471"/>
          </a:xfrm>
          <a:prstGeom prst="rect">
            <a:avLst/>
          </a:prstGeom>
          <a:solidFill>
            <a:srgbClr val="003462"/>
          </a:solidFill>
          <a:ln w="25400" cap="flat">
            <a:solidFill>
              <a:srgbClr val="FF6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Independent </a:t>
            </a:r>
            <a:r>
              <a:rPr lang="en-US" sz="900" dirty="0" err="1">
                <a:solidFill>
                  <a:srgbClr val="FFFFFF"/>
                </a:solidFill>
                <a:latin typeface="Helvetica Neue"/>
                <a:ea typeface="Helvetica Neue"/>
                <a:cs typeface="Helvetica Neue"/>
                <a:sym typeface="Helvetica Neue"/>
              </a:rPr>
              <a:t>Ψ</a:t>
            </a:r>
            <a:r>
              <a:rPr lang="en-US" sz="900" dirty="0">
                <a:solidFill>
                  <a:srgbClr val="FFFFFF"/>
                </a:solidFill>
                <a:latin typeface="Helvetica Neue"/>
                <a:ea typeface="Helvetica Neue"/>
                <a:cs typeface="Helvetica Neue"/>
                <a:sym typeface="Helvetica Neue"/>
              </a:rPr>
              <a:t> </a:t>
            </a:r>
          </a:p>
          <a:p>
            <a:pPr algn="ctr" defTabSz="914353" hangingPunct="0">
              <a:buClrTx/>
            </a:pPr>
            <a:r>
              <a:rPr lang="en-US" sz="900" dirty="0">
                <a:solidFill>
                  <a:srgbClr val="FFFFFF"/>
                </a:solidFill>
                <a:latin typeface="Helvetica Neue"/>
                <a:ea typeface="Helvetica Neue"/>
                <a:cs typeface="Helvetica Neue"/>
                <a:sym typeface="Helvetica Neue"/>
              </a:rPr>
              <a:t>2</a:t>
            </a:r>
            <a:r>
              <a:rPr lang="en-US" sz="900" baseline="30000" dirty="0">
                <a:solidFill>
                  <a:srgbClr val="FFFFFF"/>
                </a:solidFill>
                <a:latin typeface="Helvetica Neue"/>
                <a:ea typeface="Helvetica Neue"/>
                <a:cs typeface="Helvetica Neue"/>
                <a:sym typeface="Helvetica Neue"/>
              </a:rPr>
              <a:t>nd</a:t>
            </a:r>
            <a:r>
              <a:rPr lang="en-US" sz="900" dirty="0">
                <a:solidFill>
                  <a:srgbClr val="FFFFFF"/>
                </a:solidFill>
                <a:latin typeface="Helvetica Neue"/>
                <a:ea typeface="Helvetica Neue"/>
                <a:cs typeface="Helvetica Neue"/>
                <a:sym typeface="Helvetica Neue"/>
              </a:rPr>
              <a:t> Assessor</a:t>
            </a:r>
          </a:p>
        </p:txBody>
      </p:sp>
      <p:cxnSp>
        <p:nvCxnSpPr>
          <p:cNvPr id="24" name="Straight Arrow Connector 23"/>
          <p:cNvCxnSpPr>
            <a:stCxn id="16" idx="2"/>
            <a:endCxn id="18" idx="1"/>
          </p:cNvCxnSpPr>
          <p:nvPr/>
        </p:nvCxnSpPr>
        <p:spPr>
          <a:xfrm>
            <a:off x="1827848" y="4253806"/>
            <a:ext cx="605446" cy="442965"/>
          </a:xfrm>
          <a:prstGeom prst="straightConnector1">
            <a:avLst/>
          </a:prstGeom>
          <a:noFill/>
          <a:ln w="50800" cap="flat">
            <a:solidFill>
              <a:srgbClr val="FF6600"/>
            </a:solidFill>
            <a:prstDash val="solid"/>
            <a:round/>
            <a:tailEnd type="arrow"/>
          </a:ln>
          <a:effectLst/>
          <a:sp3d/>
        </p:spPr>
        <p:style>
          <a:lnRef idx="0">
            <a:scrgbClr r="0" g="0" b="0"/>
          </a:lnRef>
          <a:fillRef idx="0">
            <a:scrgbClr r="0" g="0" b="0"/>
          </a:fillRef>
          <a:effectRef idx="0">
            <a:scrgbClr r="0" g="0" b="0"/>
          </a:effectRef>
          <a:fontRef idx="none"/>
        </p:style>
      </p:cxnSp>
      <p:cxnSp>
        <p:nvCxnSpPr>
          <p:cNvPr id="25" name="Straight Arrow Connector 24"/>
          <p:cNvCxnSpPr/>
          <p:nvPr/>
        </p:nvCxnSpPr>
        <p:spPr>
          <a:xfrm>
            <a:off x="3452850" y="3274467"/>
            <a:ext cx="514703" cy="525368"/>
          </a:xfrm>
          <a:prstGeom prst="straightConnector1">
            <a:avLst/>
          </a:prstGeom>
          <a:noFill/>
          <a:ln w="50800" cap="flat">
            <a:solidFill>
              <a:srgbClr val="FF6600"/>
            </a:solidFill>
            <a:prstDash val="solid"/>
            <a:round/>
            <a:tailEnd type="arrow"/>
          </a:ln>
          <a:effectLst/>
          <a:sp3d/>
        </p:spPr>
        <p:style>
          <a:lnRef idx="0">
            <a:scrgbClr r="0" g="0" b="0"/>
          </a:lnRef>
          <a:fillRef idx="0">
            <a:scrgbClr r="0" g="0" b="0"/>
          </a:fillRef>
          <a:effectRef idx="0">
            <a:scrgbClr r="0" g="0" b="0"/>
          </a:effectRef>
          <a:fontRef idx="none"/>
        </p:style>
      </p:cxnSp>
      <p:cxnSp>
        <p:nvCxnSpPr>
          <p:cNvPr id="26" name="Straight Arrow Connector 25"/>
          <p:cNvCxnSpPr/>
          <p:nvPr/>
        </p:nvCxnSpPr>
        <p:spPr>
          <a:xfrm flipV="1">
            <a:off x="3478119" y="4253806"/>
            <a:ext cx="489433" cy="442965"/>
          </a:xfrm>
          <a:prstGeom prst="straightConnector1">
            <a:avLst/>
          </a:prstGeom>
          <a:noFill/>
          <a:ln w="50800" cap="flat">
            <a:solidFill>
              <a:srgbClr val="FF6600"/>
            </a:solidFill>
            <a:prstDash val="solid"/>
            <a:round/>
            <a:tailEnd type="arrow"/>
          </a:ln>
          <a:effectLst/>
          <a:sp3d/>
        </p:spPr>
        <p:style>
          <a:lnRef idx="0">
            <a:scrgbClr r="0" g="0" b="0"/>
          </a:lnRef>
          <a:fillRef idx="0">
            <a:scrgbClr r="0" g="0" b="0"/>
          </a:fillRef>
          <a:effectRef idx="0">
            <a:scrgbClr r="0" g="0" b="0"/>
          </a:effectRef>
          <a:fontRef idx="none"/>
        </p:style>
      </p:cxnSp>
      <p:cxnSp>
        <p:nvCxnSpPr>
          <p:cNvPr id="27" name="Straight Arrow Connector 26"/>
          <p:cNvCxnSpPr>
            <a:endCxn id="22" idx="1"/>
          </p:cNvCxnSpPr>
          <p:nvPr/>
        </p:nvCxnSpPr>
        <p:spPr>
          <a:xfrm flipV="1">
            <a:off x="4757654" y="3148735"/>
            <a:ext cx="741851" cy="651102"/>
          </a:xfrm>
          <a:prstGeom prst="straightConnector1">
            <a:avLst/>
          </a:prstGeom>
          <a:noFill/>
          <a:ln w="50800" cap="flat">
            <a:solidFill>
              <a:srgbClr val="FF6600"/>
            </a:solidFill>
            <a:prstDash val="solid"/>
            <a:round/>
            <a:tailEnd type="arrow"/>
          </a:ln>
          <a:effectLst/>
          <a:sp3d/>
        </p:spPr>
        <p:style>
          <a:lnRef idx="0">
            <a:scrgbClr r="0" g="0" b="0"/>
          </a:lnRef>
          <a:fillRef idx="0">
            <a:scrgbClr r="0" g="0" b="0"/>
          </a:fillRef>
          <a:effectRef idx="0">
            <a:scrgbClr r="0" g="0" b="0"/>
          </a:effectRef>
          <a:fontRef idx="none"/>
        </p:style>
      </p:cxnSp>
      <p:cxnSp>
        <p:nvCxnSpPr>
          <p:cNvPr id="28" name="Straight Arrow Connector 27"/>
          <p:cNvCxnSpPr>
            <a:endCxn id="20" idx="1"/>
          </p:cNvCxnSpPr>
          <p:nvPr/>
        </p:nvCxnSpPr>
        <p:spPr>
          <a:xfrm flipV="1">
            <a:off x="4945633" y="3585154"/>
            <a:ext cx="553872" cy="245689"/>
          </a:xfrm>
          <a:prstGeom prst="straightConnector1">
            <a:avLst/>
          </a:prstGeom>
          <a:noFill/>
          <a:ln w="50800" cap="flat">
            <a:solidFill>
              <a:srgbClr val="FF6600"/>
            </a:solidFill>
            <a:prstDash val="solid"/>
            <a:round/>
            <a:tailEnd type="arrow"/>
          </a:ln>
          <a:effectLst/>
          <a:sp3d/>
        </p:spPr>
        <p:style>
          <a:lnRef idx="0">
            <a:scrgbClr r="0" g="0" b="0"/>
          </a:lnRef>
          <a:fillRef idx="0">
            <a:scrgbClr r="0" g="0" b="0"/>
          </a:fillRef>
          <a:effectRef idx="0">
            <a:scrgbClr r="0" g="0" b="0"/>
          </a:effectRef>
          <a:fontRef idx="none"/>
        </p:style>
      </p:cxnSp>
      <p:cxnSp>
        <p:nvCxnSpPr>
          <p:cNvPr id="29" name="Straight Arrow Connector 28"/>
          <p:cNvCxnSpPr/>
          <p:nvPr/>
        </p:nvCxnSpPr>
        <p:spPr>
          <a:xfrm>
            <a:off x="4757653" y="4253806"/>
            <a:ext cx="444326" cy="442965"/>
          </a:xfrm>
          <a:prstGeom prst="straightConnector1">
            <a:avLst/>
          </a:prstGeom>
          <a:noFill/>
          <a:ln w="50800" cap="flat">
            <a:solidFill>
              <a:srgbClr val="FF6600"/>
            </a:solidFill>
            <a:prstDash val="solid"/>
            <a:round/>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744526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Provincial Psychiatric </a:t>
            </a:r>
            <a:r>
              <a:rPr lang="en-US" dirty="0" err="1" smtClean="0"/>
              <a:t>MAiD</a:t>
            </a:r>
            <a:r>
              <a:rPr lang="en-US" dirty="0" smtClean="0"/>
              <a:t> Group</a:t>
            </a:r>
            <a:endParaRPr lang="en-US" dirty="0"/>
          </a:p>
        </p:txBody>
      </p:sp>
      <p:sp>
        <p:nvSpPr>
          <p:cNvPr id="6" name="Text Placeholder 5"/>
          <p:cNvSpPr>
            <a:spLocks noGrp="1"/>
          </p:cNvSpPr>
          <p:nvPr>
            <p:ph type="body" idx="1"/>
          </p:nvPr>
        </p:nvSpPr>
        <p:spPr>
          <a:xfrm>
            <a:off x="311700" y="1173391"/>
            <a:ext cx="8520600" cy="3302700"/>
          </a:xfrm>
        </p:spPr>
        <p:txBody>
          <a:bodyPr/>
          <a:lstStyle/>
          <a:p>
            <a:pPr lvl="0"/>
            <a:r>
              <a:rPr lang="en-US" dirty="0"/>
              <a:t>Pros - centralizes expertise, facilitates </a:t>
            </a:r>
            <a:r>
              <a:rPr lang="en-US" dirty="0" smtClean="0"/>
              <a:t>community access</a:t>
            </a:r>
            <a:r>
              <a:rPr lang="en-US" dirty="0"/>
              <a:t>, robust provincial data collection on cases</a:t>
            </a:r>
            <a:endParaRPr lang="en-CA" dirty="0"/>
          </a:p>
          <a:p>
            <a:pPr lvl="0"/>
            <a:r>
              <a:rPr lang="en-US" dirty="0"/>
              <a:t>Cons – volume overload risk, explicit/implicit bias risk </a:t>
            </a:r>
            <a:endParaRPr lang="en-US" dirty="0" smtClean="0"/>
          </a:p>
          <a:p>
            <a:pPr lvl="0"/>
            <a:r>
              <a:rPr lang="en-US" dirty="0" smtClean="0"/>
              <a:t>Alternate process if such a group can be implemented</a:t>
            </a:r>
            <a:endParaRPr lang="en-CA" dirty="0"/>
          </a:p>
          <a:p>
            <a:endParaRPr lang="en-US" dirty="0"/>
          </a:p>
        </p:txBody>
      </p:sp>
      <p:sp>
        <p:nvSpPr>
          <p:cNvPr id="18" name="Rectangle 17"/>
          <p:cNvSpPr/>
          <p:nvPr/>
        </p:nvSpPr>
        <p:spPr>
          <a:xfrm>
            <a:off x="1180292" y="3572324"/>
            <a:ext cx="923391" cy="453971"/>
          </a:xfrm>
          <a:prstGeom prst="rect">
            <a:avLst/>
          </a:prstGeom>
          <a:solidFill>
            <a:srgbClr val="00346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err="1">
                <a:solidFill>
                  <a:srgbClr val="FFFFFF"/>
                </a:solidFill>
                <a:latin typeface="Helvetica Neue"/>
                <a:ea typeface="Helvetica Neue"/>
                <a:cs typeface="Helvetica Neue"/>
                <a:sym typeface="Helvetica Neue"/>
              </a:rPr>
              <a:t>MAiD</a:t>
            </a:r>
            <a:r>
              <a:rPr lang="en-US" sz="900" dirty="0">
                <a:solidFill>
                  <a:srgbClr val="FFFFFF"/>
                </a:solidFill>
                <a:latin typeface="Helvetica Neue"/>
                <a:ea typeface="Helvetica Neue"/>
                <a:cs typeface="Helvetica Neue"/>
                <a:sym typeface="Helvetica Neue"/>
              </a:rPr>
              <a:t> </a:t>
            </a:r>
          </a:p>
          <a:p>
            <a:pPr algn="ctr" defTabSz="914353" hangingPunct="0">
              <a:buClrTx/>
            </a:pPr>
            <a:r>
              <a:rPr lang="en-US" sz="900" dirty="0">
                <a:solidFill>
                  <a:srgbClr val="FFFFFF"/>
                </a:solidFill>
                <a:latin typeface="Helvetica Neue"/>
                <a:ea typeface="Helvetica Neue"/>
                <a:cs typeface="Helvetica Neue"/>
                <a:sym typeface="Helvetica Neue"/>
              </a:rPr>
              <a:t>MD-SUMC Request</a:t>
            </a:r>
          </a:p>
        </p:txBody>
      </p:sp>
      <p:sp>
        <p:nvSpPr>
          <p:cNvPr id="19" name="Rectangle 18"/>
          <p:cNvSpPr/>
          <p:nvPr/>
        </p:nvSpPr>
        <p:spPr>
          <a:xfrm>
            <a:off x="2247433" y="2987324"/>
            <a:ext cx="1020590" cy="315471"/>
          </a:xfrm>
          <a:prstGeom prst="rect">
            <a:avLst/>
          </a:prstGeom>
          <a:solidFill>
            <a:srgbClr val="00346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MD/NP</a:t>
            </a:r>
          </a:p>
          <a:p>
            <a:pPr algn="ctr" defTabSz="914353" hangingPunct="0">
              <a:buClrTx/>
            </a:pPr>
            <a:r>
              <a:rPr lang="en-US" sz="900" dirty="0">
                <a:solidFill>
                  <a:srgbClr val="FFFFFF"/>
                </a:solidFill>
                <a:latin typeface="Helvetica Neue"/>
                <a:ea typeface="Helvetica Neue"/>
                <a:cs typeface="Helvetica Neue"/>
                <a:sym typeface="Helvetica Neue"/>
              </a:rPr>
              <a:t>1</a:t>
            </a:r>
            <a:r>
              <a:rPr lang="en-US" sz="900" baseline="30000" dirty="0">
                <a:solidFill>
                  <a:srgbClr val="FFFFFF"/>
                </a:solidFill>
                <a:latin typeface="Helvetica Neue"/>
                <a:ea typeface="Helvetica Neue"/>
                <a:cs typeface="Helvetica Neue"/>
                <a:sym typeface="Helvetica Neue"/>
              </a:rPr>
              <a:t>st</a:t>
            </a:r>
            <a:r>
              <a:rPr lang="en-US" sz="900" dirty="0">
                <a:solidFill>
                  <a:srgbClr val="FFFFFF"/>
                </a:solidFill>
                <a:latin typeface="Helvetica Neue"/>
                <a:ea typeface="Helvetica Neue"/>
                <a:cs typeface="Helvetica Neue"/>
                <a:sym typeface="Helvetica Neue"/>
              </a:rPr>
              <a:t> Assessor</a:t>
            </a:r>
          </a:p>
        </p:txBody>
      </p:sp>
      <p:sp>
        <p:nvSpPr>
          <p:cNvPr id="20" name="Rectangle 19"/>
          <p:cNvSpPr/>
          <p:nvPr/>
        </p:nvSpPr>
        <p:spPr>
          <a:xfrm>
            <a:off x="2932725" y="4309391"/>
            <a:ext cx="1020590" cy="315471"/>
          </a:xfrm>
          <a:prstGeom prst="rect">
            <a:avLst/>
          </a:prstGeom>
          <a:solidFill>
            <a:srgbClr val="00346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Treating </a:t>
            </a:r>
            <a:r>
              <a:rPr lang="en-US" sz="900" dirty="0" err="1">
                <a:solidFill>
                  <a:srgbClr val="FFFFFF"/>
                </a:solidFill>
                <a:latin typeface="Helvetica Neue"/>
                <a:ea typeface="Helvetica Neue"/>
                <a:cs typeface="Helvetica Neue"/>
                <a:sym typeface="Helvetica Neue"/>
              </a:rPr>
              <a:t>Ψ</a:t>
            </a:r>
            <a:r>
              <a:rPr lang="en-US" sz="900" dirty="0">
                <a:solidFill>
                  <a:srgbClr val="FFFFFF"/>
                </a:solidFill>
                <a:latin typeface="Helvetica Neue"/>
                <a:ea typeface="Helvetica Neue"/>
                <a:cs typeface="Helvetica Neue"/>
                <a:sym typeface="Helvetica Neue"/>
              </a:rPr>
              <a:t> </a:t>
            </a:r>
          </a:p>
          <a:p>
            <a:pPr algn="ctr" defTabSz="914353" hangingPunct="0">
              <a:buClrTx/>
            </a:pPr>
            <a:r>
              <a:rPr lang="en-US" sz="900" dirty="0">
                <a:solidFill>
                  <a:srgbClr val="FFFFFF"/>
                </a:solidFill>
                <a:latin typeface="Helvetica Neue"/>
                <a:ea typeface="Helvetica Neue"/>
                <a:cs typeface="Helvetica Neue"/>
                <a:sym typeface="Helvetica Neue"/>
              </a:rPr>
              <a:t>1</a:t>
            </a:r>
            <a:r>
              <a:rPr lang="en-US" sz="900" baseline="30000" dirty="0">
                <a:solidFill>
                  <a:srgbClr val="FFFFFF"/>
                </a:solidFill>
                <a:latin typeface="Helvetica Neue"/>
                <a:ea typeface="Helvetica Neue"/>
                <a:cs typeface="Helvetica Neue"/>
                <a:sym typeface="Helvetica Neue"/>
              </a:rPr>
              <a:t>st</a:t>
            </a:r>
            <a:r>
              <a:rPr lang="en-US" sz="900" dirty="0">
                <a:solidFill>
                  <a:srgbClr val="FFFFFF"/>
                </a:solidFill>
                <a:latin typeface="Helvetica Neue"/>
                <a:ea typeface="Helvetica Neue"/>
                <a:cs typeface="Helvetica Neue"/>
                <a:sym typeface="Helvetica Neue"/>
              </a:rPr>
              <a:t> Assessor</a:t>
            </a:r>
          </a:p>
        </p:txBody>
      </p:sp>
      <p:cxnSp>
        <p:nvCxnSpPr>
          <p:cNvPr id="21" name="Straight Arrow Connector 20"/>
          <p:cNvCxnSpPr/>
          <p:nvPr/>
        </p:nvCxnSpPr>
        <p:spPr>
          <a:xfrm flipV="1">
            <a:off x="1682191" y="3190145"/>
            <a:ext cx="565242" cy="382178"/>
          </a:xfrm>
          <a:prstGeom prst="straightConnector1">
            <a:avLst/>
          </a:prstGeom>
          <a:noFill/>
          <a:ln w="5080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sp>
        <p:nvSpPr>
          <p:cNvPr id="26" name="Rectangle 25"/>
          <p:cNvSpPr/>
          <p:nvPr/>
        </p:nvSpPr>
        <p:spPr>
          <a:xfrm>
            <a:off x="3610670" y="2924525"/>
            <a:ext cx="1204071" cy="453971"/>
          </a:xfrm>
          <a:prstGeom prst="rect">
            <a:avLst/>
          </a:prstGeom>
          <a:solidFill>
            <a:srgbClr val="00346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Hospital </a:t>
            </a:r>
            <a:r>
              <a:rPr lang="en-US" sz="900" dirty="0" err="1">
                <a:solidFill>
                  <a:srgbClr val="FFFFFF"/>
                </a:solidFill>
                <a:latin typeface="Helvetica Neue"/>
                <a:ea typeface="Helvetica Neue"/>
                <a:cs typeface="Helvetica Neue"/>
                <a:sym typeface="Helvetica Neue"/>
              </a:rPr>
              <a:t>Ψ</a:t>
            </a:r>
            <a:r>
              <a:rPr lang="en-US" sz="900" dirty="0">
                <a:solidFill>
                  <a:srgbClr val="FFFFFF"/>
                </a:solidFill>
                <a:latin typeface="Helvetica Neue"/>
                <a:ea typeface="Helvetica Neue"/>
                <a:cs typeface="Helvetica Neue"/>
                <a:sym typeface="Helvetica Neue"/>
              </a:rPr>
              <a:t> </a:t>
            </a:r>
          </a:p>
          <a:p>
            <a:pPr algn="ctr" defTabSz="914353" hangingPunct="0">
              <a:buClrTx/>
            </a:pPr>
            <a:r>
              <a:rPr lang="en-US" sz="900" dirty="0">
                <a:solidFill>
                  <a:srgbClr val="FFFFFF"/>
                </a:solidFill>
                <a:latin typeface="Helvetica Neue"/>
                <a:ea typeface="Helvetica Neue"/>
                <a:cs typeface="Helvetica Neue"/>
                <a:sym typeface="Helvetica Neue"/>
              </a:rPr>
              <a:t>Expertise Consult Panel</a:t>
            </a:r>
          </a:p>
        </p:txBody>
      </p:sp>
      <p:sp>
        <p:nvSpPr>
          <p:cNvPr id="27" name="Rectangle 26"/>
          <p:cNvSpPr/>
          <p:nvPr/>
        </p:nvSpPr>
        <p:spPr>
          <a:xfrm>
            <a:off x="6835201" y="3679525"/>
            <a:ext cx="1247995" cy="315471"/>
          </a:xfrm>
          <a:prstGeom prst="rect">
            <a:avLst/>
          </a:prstGeom>
          <a:solidFill>
            <a:srgbClr val="00346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Independent </a:t>
            </a:r>
            <a:r>
              <a:rPr lang="en-US" sz="900" dirty="0" err="1">
                <a:solidFill>
                  <a:srgbClr val="FFFFFF"/>
                </a:solidFill>
                <a:latin typeface="Helvetica Neue"/>
                <a:ea typeface="Helvetica Neue"/>
                <a:cs typeface="Helvetica Neue"/>
                <a:sym typeface="Helvetica Neue"/>
              </a:rPr>
              <a:t>Ψ</a:t>
            </a:r>
            <a:r>
              <a:rPr lang="en-US" sz="900" dirty="0">
                <a:solidFill>
                  <a:srgbClr val="FFFFFF"/>
                </a:solidFill>
                <a:latin typeface="Helvetica Neue"/>
                <a:ea typeface="Helvetica Neue"/>
                <a:cs typeface="Helvetica Neue"/>
                <a:sym typeface="Helvetica Neue"/>
              </a:rPr>
              <a:t> </a:t>
            </a:r>
          </a:p>
          <a:p>
            <a:pPr algn="ctr" defTabSz="914353" hangingPunct="0">
              <a:buClrTx/>
            </a:pPr>
            <a:r>
              <a:rPr lang="en-US" sz="900" dirty="0">
                <a:solidFill>
                  <a:srgbClr val="FFFFFF"/>
                </a:solidFill>
                <a:latin typeface="Helvetica Neue"/>
                <a:ea typeface="Helvetica Neue"/>
                <a:cs typeface="Helvetica Neue"/>
                <a:sym typeface="Helvetica Neue"/>
              </a:rPr>
              <a:t>2</a:t>
            </a:r>
            <a:r>
              <a:rPr lang="en-US" sz="900" baseline="30000" dirty="0">
                <a:solidFill>
                  <a:srgbClr val="FFFFFF"/>
                </a:solidFill>
                <a:latin typeface="Helvetica Neue"/>
                <a:ea typeface="Helvetica Neue"/>
                <a:cs typeface="Helvetica Neue"/>
                <a:sym typeface="Helvetica Neue"/>
              </a:rPr>
              <a:t>nd</a:t>
            </a:r>
            <a:r>
              <a:rPr lang="en-US" sz="900" dirty="0">
                <a:solidFill>
                  <a:srgbClr val="FFFFFF"/>
                </a:solidFill>
                <a:latin typeface="Helvetica Neue"/>
                <a:ea typeface="Helvetica Neue"/>
                <a:cs typeface="Helvetica Neue"/>
                <a:sym typeface="Helvetica Neue"/>
              </a:rPr>
              <a:t> Assessor</a:t>
            </a:r>
          </a:p>
        </p:txBody>
      </p:sp>
      <p:cxnSp>
        <p:nvCxnSpPr>
          <p:cNvPr id="28" name="Straight Arrow Connector 27"/>
          <p:cNvCxnSpPr>
            <a:stCxn id="18" idx="2"/>
            <a:endCxn id="20" idx="1"/>
          </p:cNvCxnSpPr>
          <p:nvPr/>
        </p:nvCxnSpPr>
        <p:spPr>
          <a:xfrm>
            <a:off x="1641986" y="4026295"/>
            <a:ext cx="1290738" cy="440833"/>
          </a:xfrm>
          <a:prstGeom prst="straightConnector1">
            <a:avLst/>
          </a:prstGeom>
          <a:noFill/>
          <a:ln w="5080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266988" y="3151510"/>
            <a:ext cx="301994" cy="0"/>
          </a:xfrm>
          <a:prstGeom prst="straightConnector1">
            <a:avLst/>
          </a:prstGeom>
          <a:noFill/>
          <a:ln w="5080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31" name="Straight Arrow Connector 30"/>
          <p:cNvCxnSpPr/>
          <p:nvPr/>
        </p:nvCxnSpPr>
        <p:spPr>
          <a:xfrm flipV="1">
            <a:off x="3953315" y="3979697"/>
            <a:ext cx="1326031" cy="487430"/>
          </a:xfrm>
          <a:prstGeom prst="straightConnector1">
            <a:avLst/>
          </a:prstGeom>
          <a:noFill/>
          <a:ln w="5080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33" name="Straight Arrow Connector 32"/>
          <p:cNvCxnSpPr>
            <a:stCxn id="26" idx="3"/>
          </p:cNvCxnSpPr>
          <p:nvPr/>
        </p:nvCxnSpPr>
        <p:spPr>
          <a:xfrm>
            <a:off x="4814739" y="3151510"/>
            <a:ext cx="464606" cy="512717"/>
          </a:xfrm>
          <a:prstGeom prst="straightConnector1">
            <a:avLst/>
          </a:prstGeom>
          <a:noFill/>
          <a:ln w="5080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cxnSp>
        <p:nvCxnSpPr>
          <p:cNvPr id="34" name="Straight Arrow Connector 33"/>
          <p:cNvCxnSpPr/>
          <p:nvPr/>
        </p:nvCxnSpPr>
        <p:spPr>
          <a:xfrm>
            <a:off x="6483416" y="3830935"/>
            <a:ext cx="351783" cy="12651"/>
          </a:xfrm>
          <a:prstGeom prst="straightConnector1">
            <a:avLst/>
          </a:prstGeom>
          <a:noFill/>
          <a:ln w="50800" cap="flat">
            <a:solidFill>
              <a:schemeClr val="accent1"/>
            </a:solidFill>
            <a:prstDash val="solid"/>
            <a:round/>
            <a:tailEnd type="arrow"/>
          </a:ln>
          <a:effectLst/>
          <a:sp3d/>
        </p:spPr>
        <p:style>
          <a:lnRef idx="0">
            <a:scrgbClr r="0" g="0" b="0"/>
          </a:lnRef>
          <a:fillRef idx="0">
            <a:scrgbClr r="0" g="0" b="0"/>
          </a:fillRef>
          <a:effectRef idx="0">
            <a:scrgbClr r="0" g="0" b="0"/>
          </a:effectRef>
          <a:fontRef idx="none"/>
        </p:style>
      </p:cxnSp>
      <p:sp>
        <p:nvSpPr>
          <p:cNvPr id="36" name="Rectangle 35"/>
          <p:cNvSpPr/>
          <p:nvPr/>
        </p:nvSpPr>
        <p:spPr>
          <a:xfrm>
            <a:off x="5279345" y="3679525"/>
            <a:ext cx="1204071" cy="315471"/>
          </a:xfrm>
          <a:prstGeom prst="rect">
            <a:avLst/>
          </a:prstGeom>
          <a:solidFill>
            <a:srgbClr val="00346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14288" rtlCol="0" anchor="ctr">
            <a:spAutoFit/>
          </a:bodyPr>
          <a:lstStyle/>
          <a:p>
            <a:pPr algn="ctr" defTabSz="914353" hangingPunct="0">
              <a:buClrTx/>
            </a:pPr>
            <a:r>
              <a:rPr lang="en-US" sz="900" dirty="0">
                <a:solidFill>
                  <a:srgbClr val="FFFFFF"/>
                </a:solidFill>
                <a:latin typeface="Helvetica Neue"/>
                <a:ea typeface="Helvetica Neue"/>
                <a:cs typeface="Helvetica Neue"/>
                <a:sym typeface="Helvetica Neue"/>
              </a:rPr>
              <a:t>Provincial</a:t>
            </a:r>
          </a:p>
          <a:p>
            <a:pPr algn="ctr" defTabSz="914353" hangingPunct="0">
              <a:buClrTx/>
            </a:pPr>
            <a:r>
              <a:rPr lang="en-US" sz="900" dirty="0" err="1">
                <a:solidFill>
                  <a:srgbClr val="FFFFFF"/>
                </a:solidFill>
                <a:latin typeface="Helvetica Neue"/>
                <a:ea typeface="Helvetica Neue"/>
                <a:cs typeface="Helvetica Neue"/>
                <a:sym typeface="Helvetica Neue"/>
              </a:rPr>
              <a:t>Ψ</a:t>
            </a:r>
            <a:r>
              <a:rPr lang="en-US" sz="900" dirty="0">
                <a:solidFill>
                  <a:srgbClr val="FFFFFF"/>
                </a:solidFill>
                <a:latin typeface="Helvetica Neue"/>
                <a:ea typeface="Helvetica Neue"/>
                <a:cs typeface="Helvetica Neue"/>
                <a:sym typeface="Helvetica Neue"/>
              </a:rPr>
              <a:t> Group</a:t>
            </a:r>
          </a:p>
        </p:txBody>
      </p:sp>
    </p:spTree>
    <p:extLst>
      <p:ext uri="{BB962C8B-B14F-4D97-AF65-F5344CB8AC3E}">
        <p14:creationId xmlns:p14="http://schemas.microsoft.com/office/powerpoint/2010/main" val="3323893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48831"/>
            <a:ext cx="8520600" cy="707400"/>
          </a:xfrm>
        </p:spPr>
        <p:txBody>
          <a:bodyPr>
            <a:normAutofit fontScale="90000"/>
          </a:bodyPr>
          <a:lstStyle/>
          <a:p>
            <a:r>
              <a:rPr lang="en-US" dirty="0" smtClean="0"/>
              <a:t>Process Recommendations</a:t>
            </a:r>
            <a:endParaRPr lang="en-US" dirty="0"/>
          </a:p>
        </p:txBody>
      </p:sp>
      <p:sp>
        <p:nvSpPr>
          <p:cNvPr id="3" name="Text Placeholder 2"/>
          <p:cNvSpPr>
            <a:spLocks noGrp="1"/>
          </p:cNvSpPr>
          <p:nvPr>
            <p:ph type="body" idx="1"/>
          </p:nvPr>
        </p:nvSpPr>
        <p:spPr>
          <a:xfrm>
            <a:off x="320072" y="1011917"/>
            <a:ext cx="8538702" cy="3789540"/>
          </a:xfrm>
        </p:spPr>
        <p:txBody>
          <a:bodyPr>
            <a:normAutofit fontScale="77500" lnSpcReduction="20000"/>
          </a:bodyPr>
          <a:lstStyle/>
          <a:p>
            <a:pPr lvl="0">
              <a:buFont typeface="+mj-lt"/>
              <a:buAutoNum type="arabicPeriod" startAt="5"/>
            </a:pPr>
            <a:r>
              <a:rPr lang="en-US" sz="2400" dirty="0" err="1"/>
              <a:t>MAiD</a:t>
            </a:r>
            <a:r>
              <a:rPr lang="en-US" sz="2400" dirty="0"/>
              <a:t> eligibility determinations should be based on at least 2 longitudinal assessments to ensure stability/non-ambivalence</a:t>
            </a:r>
            <a:endParaRPr lang="en-CA" sz="2400" dirty="0"/>
          </a:p>
          <a:p>
            <a:pPr lvl="1"/>
            <a:r>
              <a:rPr lang="en-US" sz="2400" dirty="0"/>
              <a:t>Particularly important for chronically or recurrently admitted in-patients</a:t>
            </a:r>
            <a:endParaRPr lang="en-CA" sz="2400" dirty="0"/>
          </a:p>
          <a:p>
            <a:pPr lvl="1"/>
            <a:r>
              <a:rPr lang="en-US" sz="2400" dirty="0"/>
              <a:t>For in-patients &lt; 6 months, assessments should occur only after discharge</a:t>
            </a:r>
            <a:endParaRPr lang="en-CA" sz="2400" dirty="0"/>
          </a:p>
          <a:p>
            <a:pPr marL="114300" indent="0">
              <a:buNone/>
            </a:pPr>
            <a:r>
              <a:rPr lang="en-US" sz="2400" dirty="0"/>
              <a:t> </a:t>
            </a:r>
            <a:endParaRPr lang="en-CA" sz="2400" dirty="0"/>
          </a:p>
          <a:p>
            <a:pPr lvl="0">
              <a:buFont typeface="+mj-lt"/>
              <a:buAutoNum type="arabicPeriod" startAt="6"/>
            </a:pPr>
            <a:r>
              <a:rPr lang="en-US" sz="2400" dirty="0"/>
              <a:t>Final eligibility will be determined by no more than 3 </a:t>
            </a:r>
            <a:r>
              <a:rPr lang="en-US" sz="2400" dirty="0" smtClean="0"/>
              <a:t>assessors</a:t>
            </a:r>
          </a:p>
          <a:p>
            <a:pPr lvl="1"/>
            <a:r>
              <a:rPr lang="en-US" sz="2400" dirty="0" smtClean="0"/>
              <a:t>best </a:t>
            </a:r>
            <a:r>
              <a:rPr lang="en-US" sz="2400" dirty="0"/>
              <a:t>2 out of </a:t>
            </a:r>
            <a:r>
              <a:rPr lang="en-US" sz="2400" dirty="0" smtClean="0"/>
              <a:t>3</a:t>
            </a:r>
            <a:endParaRPr lang="en-CA" sz="2400" dirty="0"/>
          </a:p>
          <a:p>
            <a:pPr lvl="1"/>
            <a:r>
              <a:rPr lang="en-US" sz="2400" dirty="0"/>
              <a:t>re-assessment of eligibility should not occur more frequently than once/</a:t>
            </a:r>
            <a:r>
              <a:rPr lang="en-US" sz="2400" dirty="0" smtClean="0"/>
              <a:t>year</a:t>
            </a:r>
          </a:p>
          <a:p>
            <a:pPr lvl="1"/>
            <a:endParaRPr lang="en-US" sz="2400" dirty="0" smtClean="0"/>
          </a:p>
          <a:p>
            <a:pPr marL="628650" indent="-514350">
              <a:buFont typeface="+mj-lt"/>
              <a:buAutoNum type="arabicPeriod" startAt="7"/>
            </a:pPr>
            <a:r>
              <a:rPr lang="en-US" sz="2600" dirty="0" smtClean="0"/>
              <a:t>Other thoughts/suggestions?</a:t>
            </a:r>
          </a:p>
          <a:p>
            <a:pPr>
              <a:buFont typeface="+mj-lt"/>
              <a:buAutoNum type="arabicPeriod" startAt="7"/>
            </a:pPr>
            <a:endParaRPr lang="en-US" dirty="0"/>
          </a:p>
        </p:txBody>
      </p:sp>
    </p:spTree>
    <p:extLst>
      <p:ext uri="{BB962C8B-B14F-4D97-AF65-F5344CB8AC3E}">
        <p14:creationId xmlns:p14="http://schemas.microsoft.com/office/powerpoint/2010/main" val="3677732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2-11-07 at 11.19.05 PM.png"/>
          <p:cNvPicPr>
            <a:picLocks noChangeAspect="1"/>
          </p:cNvPicPr>
          <p:nvPr/>
        </p:nvPicPr>
        <p:blipFill rotWithShape="1">
          <a:blip r:embed="rId3">
            <a:extLst>
              <a:ext uri="{28A0092B-C50C-407E-A947-70E740481C1C}">
                <a14:useLocalDpi xmlns:a14="http://schemas.microsoft.com/office/drawing/2010/main" val="0"/>
              </a:ext>
            </a:extLst>
          </a:blip>
          <a:srcRect l="35769" t="13384" r="30481" b="8855"/>
          <a:stretch/>
        </p:blipFill>
        <p:spPr>
          <a:xfrm>
            <a:off x="83087" y="130556"/>
            <a:ext cx="2777474" cy="3999675"/>
          </a:xfrm>
          <a:prstGeom prst="rect">
            <a:avLst/>
          </a:prstGeom>
        </p:spPr>
      </p:pic>
      <p:pic>
        <p:nvPicPr>
          <p:cNvPr id="7" name="Picture 6" descr="Screen Shot 2022-11-07 at 11.19.27 PM.png"/>
          <p:cNvPicPr>
            <a:picLocks noChangeAspect="1"/>
          </p:cNvPicPr>
          <p:nvPr/>
        </p:nvPicPr>
        <p:blipFill rotWithShape="1">
          <a:blip r:embed="rId4">
            <a:extLst>
              <a:ext uri="{28A0092B-C50C-407E-A947-70E740481C1C}">
                <a14:useLocalDpi xmlns:a14="http://schemas.microsoft.com/office/drawing/2010/main" val="0"/>
              </a:ext>
            </a:extLst>
          </a:blip>
          <a:srcRect l="29087" t="14076" r="32548" b="21084"/>
          <a:stretch/>
        </p:blipFill>
        <p:spPr>
          <a:xfrm>
            <a:off x="997052" y="747715"/>
            <a:ext cx="3157299" cy="3335042"/>
          </a:xfrm>
          <a:prstGeom prst="rect">
            <a:avLst/>
          </a:prstGeom>
        </p:spPr>
      </p:pic>
      <p:pic>
        <p:nvPicPr>
          <p:cNvPr id="8" name="Picture 7" descr="Screen Shot 2022-11-07 at 11.31.17 PM.png"/>
          <p:cNvPicPr>
            <a:picLocks noChangeAspect="1"/>
          </p:cNvPicPr>
          <p:nvPr/>
        </p:nvPicPr>
        <p:blipFill rotWithShape="1">
          <a:blip r:embed="rId5">
            <a:extLst>
              <a:ext uri="{28A0092B-C50C-407E-A947-70E740481C1C}">
                <a14:useLocalDpi xmlns:a14="http://schemas.microsoft.com/office/drawing/2010/main" val="0"/>
              </a:ext>
            </a:extLst>
          </a:blip>
          <a:srcRect l="13120" t="13845" r="14476" b="8394"/>
          <a:stretch/>
        </p:blipFill>
        <p:spPr>
          <a:xfrm>
            <a:off x="2176973" y="106814"/>
            <a:ext cx="5162865" cy="3465594"/>
          </a:xfrm>
          <a:prstGeom prst="rect">
            <a:avLst/>
          </a:prstGeom>
        </p:spPr>
      </p:pic>
      <p:pic>
        <p:nvPicPr>
          <p:cNvPr id="10" name="Picture 9" descr="Screen Shot 2022-11-07 at 11.48.37 PM.png"/>
          <p:cNvPicPr>
            <a:picLocks noChangeAspect="1"/>
          </p:cNvPicPr>
          <p:nvPr/>
        </p:nvPicPr>
        <p:blipFill rotWithShape="1">
          <a:blip r:embed="rId6">
            <a:extLst>
              <a:ext uri="{28A0092B-C50C-407E-A947-70E740481C1C}">
                <a14:useLocalDpi xmlns:a14="http://schemas.microsoft.com/office/drawing/2010/main" val="0"/>
              </a:ext>
            </a:extLst>
          </a:blip>
          <a:srcRect l="16004" t="14999" r="16208" b="19008"/>
          <a:stretch/>
        </p:blipFill>
        <p:spPr>
          <a:xfrm>
            <a:off x="3138010" y="1388613"/>
            <a:ext cx="5578686" cy="3394384"/>
          </a:xfrm>
          <a:prstGeom prst="rect">
            <a:avLst/>
          </a:prstGeom>
        </p:spPr>
      </p:pic>
      <p:pic>
        <p:nvPicPr>
          <p:cNvPr id="9" name="Picture 8" descr="Screen Shot 2022-11-07 at 11.31.27 PM.png"/>
          <p:cNvPicPr>
            <a:picLocks noChangeAspect="1"/>
          </p:cNvPicPr>
          <p:nvPr/>
        </p:nvPicPr>
        <p:blipFill rotWithShape="1">
          <a:blip r:embed="rId7">
            <a:extLst>
              <a:ext uri="{28A0092B-C50C-407E-A947-70E740481C1C}">
                <a14:useLocalDpi xmlns:a14="http://schemas.microsoft.com/office/drawing/2010/main" val="0"/>
              </a:ext>
            </a:extLst>
          </a:blip>
          <a:srcRect l="13119" t="20999" r="16496" b="13930"/>
          <a:stretch/>
        </p:blipFill>
        <p:spPr>
          <a:xfrm>
            <a:off x="4756142" y="2504249"/>
            <a:ext cx="4292902" cy="2480511"/>
          </a:xfrm>
          <a:prstGeom prst="rect">
            <a:avLst/>
          </a:prstGeom>
        </p:spPr>
      </p:pic>
      <p:pic>
        <p:nvPicPr>
          <p:cNvPr id="12" name="Picture 11"/>
          <p:cNvPicPr>
            <a:picLocks noChangeAspect="1"/>
          </p:cNvPicPr>
          <p:nvPr/>
        </p:nvPicPr>
        <p:blipFill>
          <a:blip r:embed="rId8"/>
          <a:stretch>
            <a:fillRect/>
          </a:stretch>
        </p:blipFill>
        <p:spPr>
          <a:xfrm>
            <a:off x="704114" y="367927"/>
            <a:ext cx="6689713" cy="4348313"/>
          </a:xfrm>
          <a:prstGeom prst="rect">
            <a:avLst/>
          </a:prstGeom>
        </p:spPr>
      </p:pic>
      <p:pic>
        <p:nvPicPr>
          <p:cNvPr id="4" name="Picture 3"/>
          <p:cNvPicPr>
            <a:picLocks noChangeAspect="1"/>
          </p:cNvPicPr>
          <p:nvPr/>
        </p:nvPicPr>
        <p:blipFill>
          <a:blip r:embed="rId9"/>
          <a:stretch>
            <a:fillRect/>
          </a:stretch>
        </p:blipFill>
        <p:spPr>
          <a:xfrm>
            <a:off x="4008546" y="1115637"/>
            <a:ext cx="3870991" cy="3017544"/>
          </a:xfrm>
          <a:prstGeom prst="rect">
            <a:avLst/>
          </a:prstGeom>
        </p:spPr>
      </p:pic>
    </p:spTree>
    <p:extLst>
      <p:ext uri="{BB962C8B-B14F-4D97-AF65-F5344CB8AC3E}">
        <p14:creationId xmlns:p14="http://schemas.microsoft.com/office/powerpoint/2010/main" val="3473164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 Brief History of MAiD for Mental </a:t>
            </a:r>
            <a:r>
              <a:rPr lang="en-CA" dirty="0" smtClean="0"/>
              <a:t>Disorders</a:t>
            </a:r>
            <a:endParaRPr dirty="0"/>
          </a:p>
        </p:txBody>
      </p:sp>
      <p:sp>
        <p:nvSpPr>
          <p:cNvPr id="73" name="Google Shape;73;p14"/>
          <p:cNvSpPr txBox="1">
            <a:spLocks noGrp="1"/>
          </p:cNvSpPr>
          <p:nvPr>
            <p:ph type="body" idx="1"/>
          </p:nvPr>
        </p:nvSpPr>
        <p:spPr>
          <a:xfrm>
            <a:off x="311700" y="1266325"/>
            <a:ext cx="4825800" cy="3302700"/>
          </a:xfrm>
          <a:prstGeom prst="rect">
            <a:avLst/>
          </a:prstGeom>
        </p:spPr>
        <p:txBody>
          <a:bodyPr spcFirstLastPara="1" wrap="square" lIns="91425" tIns="91425" rIns="91425" bIns="91425" anchor="t" anchorCtr="0">
            <a:normAutofit fontScale="92500" lnSpcReduction="10000"/>
          </a:bodyPr>
          <a:lstStyle/>
          <a:p>
            <a:pPr lvl="0"/>
            <a:r>
              <a:rPr lang="en" dirty="0"/>
              <a:t>MAiD for psychiatric suffering has been permitted in the Netherlands since the 1990s (van Veen, 2022) and </a:t>
            </a:r>
            <a:r>
              <a:rPr lang="en" dirty="0" smtClean="0"/>
              <a:t>in Belgium</a:t>
            </a:r>
            <a:r>
              <a:rPr lang="en-CA" dirty="0" smtClean="0"/>
              <a:t> </a:t>
            </a:r>
            <a:r>
              <a:rPr lang="en" dirty="0" smtClean="0"/>
              <a:t>since </a:t>
            </a:r>
            <a:r>
              <a:rPr lang="en" dirty="0"/>
              <a:t>2002 (Verhofstadt, 2017</a:t>
            </a:r>
            <a:r>
              <a:rPr lang="en" dirty="0" smtClean="0"/>
              <a:t>)</a:t>
            </a:r>
            <a:r>
              <a:rPr lang="en-CA" dirty="0" smtClean="0"/>
              <a:t>, </a:t>
            </a:r>
            <a:r>
              <a:rPr lang="en-CA" dirty="0"/>
              <a:t>legalized </a:t>
            </a:r>
            <a:r>
              <a:rPr lang="en-CA" dirty="0" smtClean="0"/>
              <a:t>concurrently with terminal conditions</a:t>
            </a:r>
          </a:p>
          <a:p>
            <a:pPr lvl="0"/>
            <a:endParaRPr lang="en-CA" dirty="0" smtClean="0"/>
          </a:p>
          <a:p>
            <a:pPr marL="457200" lvl="0" indent="-342900" algn="l" rtl="0">
              <a:spcBef>
                <a:spcPts val="0"/>
              </a:spcBef>
              <a:spcAft>
                <a:spcPts val="0"/>
              </a:spcAft>
              <a:buSzPts val="1800"/>
              <a:buChar char="●"/>
            </a:pPr>
            <a:r>
              <a:rPr lang="en" dirty="0" smtClean="0"/>
              <a:t>Canada </a:t>
            </a:r>
            <a:r>
              <a:rPr lang="en" dirty="0"/>
              <a:t>is unique in </a:t>
            </a:r>
            <a:r>
              <a:rPr lang="en-CA" dirty="0" smtClean="0"/>
              <a:t>its stepwise </a:t>
            </a:r>
            <a:r>
              <a:rPr lang="en" dirty="0" smtClean="0"/>
              <a:t>legalization</a:t>
            </a:r>
            <a:r>
              <a:rPr lang="en-CA" dirty="0" smtClean="0"/>
              <a:t> from Bill C-14 to Bill C-7</a:t>
            </a:r>
            <a:r>
              <a:rPr lang="en" dirty="0" smtClean="0"/>
              <a:t>; </a:t>
            </a:r>
            <a:r>
              <a:rPr lang="en-CA" dirty="0" smtClean="0"/>
              <a:t>since eligibility clearly opened to chronic conditions causing suffering, inclusion of mental disorders is inevitable</a:t>
            </a:r>
            <a:endParaRPr dirty="0"/>
          </a:p>
        </p:txBody>
      </p:sp>
      <p:pic>
        <p:nvPicPr>
          <p:cNvPr id="2" name="Picture 1"/>
          <p:cNvPicPr>
            <a:picLocks noChangeAspect="1"/>
          </p:cNvPicPr>
          <p:nvPr/>
        </p:nvPicPr>
        <p:blipFill>
          <a:blip r:embed="rId3"/>
          <a:stretch>
            <a:fillRect/>
          </a:stretch>
        </p:blipFill>
        <p:spPr>
          <a:xfrm>
            <a:off x="5530794" y="1189481"/>
            <a:ext cx="2898061" cy="36591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4866777" y="102293"/>
            <a:ext cx="4045200" cy="74811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800" dirty="0">
                <a:solidFill>
                  <a:schemeClr val="accent1">
                    <a:lumMod val="50000"/>
                  </a:schemeClr>
                </a:solidFill>
              </a:rPr>
              <a:t>Notable Differences</a:t>
            </a:r>
            <a:endParaRPr sz="3800" dirty="0">
              <a:solidFill>
                <a:schemeClr val="accent1">
                  <a:lumMod val="50000"/>
                </a:schemeClr>
              </a:solidFill>
            </a:endParaRPr>
          </a:p>
        </p:txBody>
      </p:sp>
      <p:sp>
        <p:nvSpPr>
          <p:cNvPr id="109" name="Google Shape;109;p19"/>
          <p:cNvSpPr txBox="1">
            <a:spLocks noGrp="1"/>
          </p:cNvSpPr>
          <p:nvPr>
            <p:ph type="body" idx="2"/>
          </p:nvPr>
        </p:nvSpPr>
        <p:spPr>
          <a:xfrm>
            <a:off x="0" y="706935"/>
            <a:ext cx="4555622" cy="4425000"/>
          </a:xfrm>
          <a:prstGeom prst="rect">
            <a:avLst/>
          </a:prstGeom>
        </p:spPr>
        <p:txBody>
          <a:bodyPr spcFirstLastPara="1" wrap="square" lIns="91425" tIns="91425" rIns="91425" bIns="91425" anchor="ctr" anchorCtr="0">
            <a:noAutofit/>
          </a:bodyPr>
          <a:lstStyle/>
          <a:p>
            <a:pPr indent="-323850">
              <a:buClr>
                <a:schemeClr val="bg2"/>
              </a:buClr>
              <a:buSzPts val="1500"/>
            </a:pPr>
            <a:r>
              <a:rPr lang="en-CA" sz="1400" dirty="0" smtClean="0">
                <a:solidFill>
                  <a:srgbClr val="695D46"/>
                </a:solidFill>
              </a:rPr>
              <a:t>Rates of </a:t>
            </a:r>
            <a:r>
              <a:rPr lang="en-CA" sz="1400" dirty="0" err="1" smtClean="0">
                <a:solidFill>
                  <a:srgbClr val="695D46"/>
                </a:solidFill>
              </a:rPr>
              <a:t>MAiD</a:t>
            </a:r>
            <a:r>
              <a:rPr lang="en-CA" sz="1400" dirty="0" smtClean="0">
                <a:solidFill>
                  <a:srgbClr val="695D46"/>
                </a:solidFill>
              </a:rPr>
              <a:t> for psychiatric reasons in Belgium are relatively low </a:t>
            </a:r>
            <a:r>
              <a:rPr lang="en-CA" sz="1200" dirty="0" smtClean="0">
                <a:solidFill>
                  <a:srgbClr val="695D46"/>
                </a:solidFill>
              </a:rPr>
              <a:t>(</a:t>
            </a:r>
            <a:r>
              <a:rPr lang="en-CA" sz="1200" dirty="0" err="1">
                <a:solidFill>
                  <a:srgbClr val="695D46"/>
                </a:solidFill>
              </a:rPr>
              <a:t>Dierickx</a:t>
            </a:r>
            <a:r>
              <a:rPr lang="en-CA" sz="1200" dirty="0">
                <a:solidFill>
                  <a:srgbClr val="695D46"/>
                </a:solidFill>
              </a:rPr>
              <a:t> 2017</a:t>
            </a:r>
            <a:r>
              <a:rPr lang="en-CA" sz="1200" dirty="0" smtClean="0">
                <a:solidFill>
                  <a:srgbClr val="695D46"/>
                </a:solidFill>
              </a:rPr>
              <a:t>)</a:t>
            </a:r>
          </a:p>
          <a:p>
            <a:pPr lvl="1" indent="-311150">
              <a:buClr>
                <a:schemeClr val="bg2"/>
              </a:buClr>
              <a:buSzPts val="1300"/>
            </a:pPr>
            <a:r>
              <a:rPr lang="en" dirty="0" smtClean="0">
                <a:solidFill>
                  <a:srgbClr val="695D46"/>
                </a:solidFill>
              </a:rPr>
              <a:t>0.3</a:t>
            </a:r>
            <a:r>
              <a:rPr lang="en" dirty="0">
                <a:solidFill>
                  <a:srgbClr val="695D46"/>
                </a:solidFill>
              </a:rPr>
              <a:t>% of MAiD cases between 2002 to </a:t>
            </a:r>
            <a:r>
              <a:rPr lang="en" dirty="0" smtClean="0">
                <a:solidFill>
                  <a:srgbClr val="695D46"/>
                </a:solidFill>
              </a:rPr>
              <a:t>2007</a:t>
            </a:r>
            <a:endParaRPr lang="en-CA" dirty="0">
              <a:solidFill>
                <a:srgbClr val="695D46"/>
              </a:solidFill>
            </a:endParaRPr>
          </a:p>
          <a:p>
            <a:pPr lvl="1" indent="-311150">
              <a:buClr>
                <a:schemeClr val="bg2"/>
              </a:buClr>
              <a:buSzPts val="1300"/>
            </a:pPr>
            <a:r>
              <a:rPr lang="en" dirty="0" smtClean="0">
                <a:solidFill>
                  <a:srgbClr val="695D46"/>
                </a:solidFill>
              </a:rPr>
              <a:t>increasing </a:t>
            </a:r>
            <a:r>
              <a:rPr lang="en" dirty="0">
                <a:solidFill>
                  <a:srgbClr val="695D46"/>
                </a:solidFill>
              </a:rPr>
              <a:t>to 3% from </a:t>
            </a:r>
            <a:r>
              <a:rPr lang="en" dirty="0" smtClean="0">
                <a:solidFill>
                  <a:srgbClr val="695D46"/>
                </a:solidFill>
              </a:rPr>
              <a:t>2008</a:t>
            </a:r>
            <a:r>
              <a:rPr lang="en-CA" dirty="0" smtClean="0">
                <a:solidFill>
                  <a:srgbClr val="695D46"/>
                </a:solidFill>
              </a:rPr>
              <a:t> to 2013</a:t>
            </a:r>
          </a:p>
          <a:p>
            <a:pPr lvl="1" indent="-311150">
              <a:buClr>
                <a:schemeClr val="bg2"/>
              </a:buClr>
              <a:buSzPts val="1300"/>
            </a:pPr>
            <a:endParaRPr lang="en-CA" dirty="0" smtClean="0">
              <a:solidFill>
                <a:srgbClr val="695D46"/>
              </a:solidFill>
            </a:endParaRPr>
          </a:p>
          <a:p>
            <a:pPr indent="-311150">
              <a:buClr>
                <a:schemeClr val="bg2"/>
              </a:buClr>
              <a:buSzPts val="1300"/>
            </a:pPr>
            <a:r>
              <a:rPr lang="en" sz="1400" dirty="0" smtClean="0">
                <a:solidFill>
                  <a:srgbClr val="695D46"/>
                </a:solidFill>
              </a:rPr>
              <a:t>In </a:t>
            </a:r>
            <a:r>
              <a:rPr lang="en" sz="1400" dirty="0">
                <a:solidFill>
                  <a:srgbClr val="695D46"/>
                </a:solidFill>
              </a:rPr>
              <a:t>2010, the Belgian government invested in a complete service redesign of the country’s mental healthcare system </a:t>
            </a:r>
            <a:r>
              <a:rPr lang="en" sz="1200" dirty="0">
                <a:solidFill>
                  <a:srgbClr val="695D46"/>
                </a:solidFill>
              </a:rPr>
              <a:t>(Borgermans, </a:t>
            </a:r>
            <a:r>
              <a:rPr lang="en" sz="1200" dirty="0" smtClean="0">
                <a:solidFill>
                  <a:srgbClr val="695D46"/>
                </a:solidFill>
              </a:rPr>
              <a:t>2018)</a:t>
            </a:r>
            <a:r>
              <a:rPr lang="en-CA" sz="1400" dirty="0" smtClean="0">
                <a:solidFill>
                  <a:srgbClr val="695D46"/>
                </a:solidFill>
              </a:rPr>
              <a:t>; </a:t>
            </a:r>
            <a:r>
              <a:rPr lang="en" sz="1400" dirty="0" smtClean="0">
                <a:solidFill>
                  <a:srgbClr val="695D46"/>
                </a:solidFill>
              </a:rPr>
              <a:t>Netherlands </a:t>
            </a:r>
            <a:r>
              <a:rPr lang="en-CA" sz="1400" dirty="0" smtClean="0">
                <a:solidFill>
                  <a:srgbClr val="695D46"/>
                </a:solidFill>
              </a:rPr>
              <a:t>has </a:t>
            </a:r>
            <a:r>
              <a:rPr lang="en" sz="1400" dirty="0" smtClean="0">
                <a:solidFill>
                  <a:srgbClr val="695D46"/>
                </a:solidFill>
              </a:rPr>
              <a:t>a </a:t>
            </a:r>
            <a:r>
              <a:rPr lang="en" sz="1400" dirty="0">
                <a:solidFill>
                  <a:srgbClr val="695D46"/>
                </a:solidFill>
              </a:rPr>
              <a:t>highly innovative mental healthcare system </a:t>
            </a:r>
            <a:r>
              <a:rPr lang="en" sz="1400" dirty="0" smtClean="0">
                <a:solidFill>
                  <a:srgbClr val="695D46"/>
                </a:solidFill>
              </a:rPr>
              <a:t>amalgamating </a:t>
            </a:r>
            <a:r>
              <a:rPr lang="en" sz="1400" dirty="0">
                <a:solidFill>
                  <a:srgbClr val="695D46"/>
                </a:solidFill>
              </a:rPr>
              <a:t>psychiatric care with primary care </a:t>
            </a:r>
            <a:r>
              <a:rPr lang="en" sz="1200" dirty="0">
                <a:solidFill>
                  <a:srgbClr val="695D46"/>
                </a:solidFill>
              </a:rPr>
              <a:t>(ten Doesschate, 2007</a:t>
            </a:r>
            <a:r>
              <a:rPr lang="en" sz="1200" dirty="0" smtClean="0">
                <a:solidFill>
                  <a:srgbClr val="695D46"/>
                </a:solidFill>
              </a:rPr>
              <a:t>)</a:t>
            </a:r>
            <a:endParaRPr lang="en-CA" sz="1200" dirty="0" smtClean="0">
              <a:solidFill>
                <a:srgbClr val="695D46"/>
              </a:solidFill>
            </a:endParaRPr>
          </a:p>
          <a:p>
            <a:pPr lvl="1">
              <a:buClr>
                <a:srgbClr val="333333"/>
              </a:buClr>
            </a:pPr>
            <a:r>
              <a:rPr lang="en-CA" dirty="0" smtClean="0">
                <a:solidFill>
                  <a:srgbClr val="695D46"/>
                </a:solidFill>
                <a:highlight>
                  <a:srgbClr val="FFFFFF"/>
                </a:highlight>
              </a:rPr>
              <a:t>57</a:t>
            </a:r>
            <a:r>
              <a:rPr lang="en-CA" dirty="0">
                <a:solidFill>
                  <a:srgbClr val="695D46"/>
                </a:solidFill>
                <a:highlight>
                  <a:srgbClr val="FFFFFF"/>
                </a:highlight>
              </a:rPr>
              <a:t>% of </a:t>
            </a:r>
            <a:r>
              <a:rPr lang="en-CA" dirty="0" smtClean="0">
                <a:solidFill>
                  <a:srgbClr val="695D46"/>
                </a:solidFill>
                <a:highlight>
                  <a:srgbClr val="FFFFFF"/>
                </a:highlight>
              </a:rPr>
              <a:t>Belgians rate </a:t>
            </a:r>
            <a:r>
              <a:rPr lang="en-CA" dirty="0">
                <a:solidFill>
                  <a:srgbClr val="695D46"/>
                </a:solidFill>
                <a:highlight>
                  <a:srgbClr val="FFFFFF"/>
                </a:highlight>
              </a:rPr>
              <a:t>that most of their mental healthcare needs </a:t>
            </a:r>
            <a:r>
              <a:rPr lang="en-CA" dirty="0" smtClean="0">
                <a:solidFill>
                  <a:srgbClr val="695D46"/>
                </a:solidFill>
                <a:highlight>
                  <a:srgbClr val="FFFFFF"/>
                </a:highlight>
              </a:rPr>
              <a:t>are met</a:t>
            </a:r>
          </a:p>
          <a:p>
            <a:pPr lvl="1">
              <a:buClr>
                <a:srgbClr val="333333"/>
              </a:buClr>
            </a:pPr>
            <a:r>
              <a:rPr lang="en-CA" dirty="0" smtClean="0">
                <a:solidFill>
                  <a:srgbClr val="695D46"/>
                </a:solidFill>
                <a:highlight>
                  <a:srgbClr val="FFFFFF"/>
                </a:highlight>
              </a:rPr>
              <a:t>only </a:t>
            </a:r>
            <a:r>
              <a:rPr lang="en-CA" dirty="0">
                <a:solidFill>
                  <a:srgbClr val="695D46"/>
                </a:solidFill>
                <a:highlight>
                  <a:srgbClr val="FFFFFF"/>
                </a:highlight>
              </a:rPr>
              <a:t>2.5% replied that their needs were fully unmet </a:t>
            </a:r>
            <a:r>
              <a:rPr lang="en-CA" sz="1200" dirty="0">
                <a:solidFill>
                  <a:srgbClr val="695D46"/>
                </a:solidFill>
                <a:highlight>
                  <a:srgbClr val="FFFFFF"/>
                </a:highlight>
              </a:rPr>
              <a:t>(</a:t>
            </a:r>
            <a:r>
              <a:rPr lang="en-CA" sz="1200" dirty="0" err="1">
                <a:solidFill>
                  <a:srgbClr val="695D46"/>
                </a:solidFill>
                <a:highlight>
                  <a:srgbClr val="FFFFFF"/>
                </a:highlight>
              </a:rPr>
              <a:t>Verhaeghe</a:t>
            </a:r>
            <a:r>
              <a:rPr lang="en-CA" sz="1200" dirty="0">
                <a:solidFill>
                  <a:srgbClr val="695D46"/>
                </a:solidFill>
                <a:highlight>
                  <a:srgbClr val="FFFFFF"/>
                </a:highlight>
              </a:rPr>
              <a:t>, 2010</a:t>
            </a:r>
            <a:r>
              <a:rPr lang="en-CA" sz="1200" dirty="0" smtClean="0">
                <a:solidFill>
                  <a:srgbClr val="695D46"/>
                </a:solidFill>
                <a:highlight>
                  <a:srgbClr val="FFFFFF"/>
                </a:highlight>
              </a:rPr>
              <a:t>)</a:t>
            </a:r>
            <a:endParaRPr lang="en-CA" sz="1200" dirty="0">
              <a:solidFill>
                <a:srgbClr val="695D46"/>
              </a:solidFill>
              <a:highlight>
                <a:srgbClr val="FFFFFF"/>
              </a:highlight>
            </a:endParaRPr>
          </a:p>
        </p:txBody>
      </p:sp>
      <p:sp>
        <p:nvSpPr>
          <p:cNvPr id="110" name="Google Shape;110;p19"/>
          <p:cNvSpPr txBox="1">
            <a:spLocks noGrp="1"/>
          </p:cNvSpPr>
          <p:nvPr>
            <p:ph type="subTitle" idx="1"/>
          </p:nvPr>
        </p:nvSpPr>
        <p:spPr>
          <a:xfrm>
            <a:off x="4853103" y="1001579"/>
            <a:ext cx="4045200" cy="2828963"/>
          </a:xfrm>
          <a:prstGeom prst="rect">
            <a:avLst/>
          </a:prstGeom>
        </p:spPr>
        <p:txBody>
          <a:bodyPr spcFirstLastPara="1" wrap="square" lIns="91425" tIns="91425" rIns="91425" bIns="91425" anchor="t" anchorCtr="0">
            <a:noAutofit/>
          </a:bodyPr>
          <a:lstStyle/>
          <a:p>
            <a:pPr marL="342900" lvl="0" algn="l" rtl="0">
              <a:spcBef>
                <a:spcPts val="0"/>
              </a:spcBef>
              <a:spcAft>
                <a:spcPts val="0"/>
              </a:spcAft>
              <a:buFont typeface="Arial"/>
              <a:buChar char="•"/>
            </a:pPr>
            <a:r>
              <a:rPr lang="en" sz="1600" dirty="0">
                <a:solidFill>
                  <a:schemeClr val="bg2">
                    <a:lumMod val="50000"/>
                  </a:schemeClr>
                </a:solidFill>
              </a:rPr>
              <a:t>Quality and availability of </a:t>
            </a:r>
            <a:r>
              <a:rPr lang="en-CA" sz="1600" dirty="0" smtClean="0">
                <a:solidFill>
                  <a:schemeClr val="bg2">
                    <a:lumMod val="50000"/>
                  </a:schemeClr>
                </a:solidFill>
              </a:rPr>
              <a:t>mental </a:t>
            </a:r>
            <a:r>
              <a:rPr lang="en" sz="1600" dirty="0" smtClean="0">
                <a:solidFill>
                  <a:schemeClr val="bg2">
                    <a:lumMod val="50000"/>
                  </a:schemeClr>
                </a:solidFill>
              </a:rPr>
              <a:t>healthcare </a:t>
            </a:r>
            <a:r>
              <a:rPr lang="en" sz="1600" dirty="0">
                <a:solidFill>
                  <a:schemeClr val="bg2">
                    <a:lumMod val="50000"/>
                  </a:schemeClr>
                </a:solidFill>
              </a:rPr>
              <a:t>and other social supports is significantly </a:t>
            </a:r>
            <a:r>
              <a:rPr lang="en-CA" sz="1600" dirty="0" smtClean="0">
                <a:solidFill>
                  <a:schemeClr val="bg2">
                    <a:lumMod val="50000"/>
                  </a:schemeClr>
                </a:solidFill>
              </a:rPr>
              <a:t>lower </a:t>
            </a:r>
            <a:r>
              <a:rPr lang="en" sz="1600" dirty="0" smtClean="0">
                <a:solidFill>
                  <a:schemeClr val="bg2">
                    <a:lumMod val="50000"/>
                  </a:schemeClr>
                </a:solidFill>
              </a:rPr>
              <a:t>Canada</a:t>
            </a:r>
            <a:endParaRPr lang="en-CA" sz="1600" dirty="0" smtClean="0">
              <a:solidFill>
                <a:schemeClr val="bg2">
                  <a:lumMod val="50000"/>
                </a:schemeClr>
              </a:solidFill>
            </a:endParaRPr>
          </a:p>
          <a:p>
            <a:pPr marL="342900" lvl="0" algn="l" rtl="0">
              <a:spcBef>
                <a:spcPts val="0"/>
              </a:spcBef>
              <a:spcAft>
                <a:spcPts val="0"/>
              </a:spcAft>
              <a:buFont typeface="Arial"/>
              <a:buChar char="•"/>
            </a:pPr>
            <a:endParaRPr lang="en-CA" sz="1600" dirty="0">
              <a:solidFill>
                <a:schemeClr val="bg2">
                  <a:lumMod val="50000"/>
                </a:schemeClr>
              </a:solidFill>
            </a:endParaRPr>
          </a:p>
          <a:p>
            <a:pPr marL="342900" lvl="0" algn="l" rtl="0">
              <a:spcBef>
                <a:spcPts val="0"/>
              </a:spcBef>
              <a:spcAft>
                <a:spcPts val="0"/>
              </a:spcAft>
              <a:buFont typeface="Arial"/>
              <a:buChar char="•"/>
            </a:pPr>
            <a:r>
              <a:rPr lang="en-CA" sz="1600" dirty="0" smtClean="0">
                <a:solidFill>
                  <a:schemeClr val="bg2">
                    <a:lumMod val="50000"/>
                  </a:schemeClr>
                </a:solidFill>
                <a:highlight>
                  <a:srgbClr val="FFFFFF"/>
                </a:highlight>
              </a:rPr>
              <a:t>In </a:t>
            </a:r>
            <a:r>
              <a:rPr lang="en-CA" sz="1600" dirty="0">
                <a:solidFill>
                  <a:schemeClr val="bg2">
                    <a:lumMod val="50000"/>
                  </a:schemeClr>
                </a:solidFill>
                <a:highlight>
                  <a:srgbClr val="FFFFFF"/>
                </a:highlight>
              </a:rPr>
              <a:t>2018, an estimated 5.3 million Canadians reported they needed help for their mental health in the previous year </a:t>
            </a:r>
            <a:r>
              <a:rPr lang="en-CA" sz="1400" dirty="0">
                <a:solidFill>
                  <a:schemeClr val="bg2">
                    <a:lumMod val="50000"/>
                  </a:schemeClr>
                </a:solidFill>
                <a:highlight>
                  <a:srgbClr val="FFFFFF"/>
                </a:highlight>
              </a:rPr>
              <a:t>(</a:t>
            </a:r>
            <a:r>
              <a:rPr lang="en-CA" sz="1400" dirty="0" err="1">
                <a:solidFill>
                  <a:schemeClr val="bg2">
                    <a:lumMod val="50000"/>
                  </a:schemeClr>
                </a:solidFill>
                <a:highlight>
                  <a:srgbClr val="FFFFFF"/>
                </a:highlight>
              </a:rPr>
              <a:t>Moroz</a:t>
            </a:r>
            <a:r>
              <a:rPr lang="en-CA" sz="1400" dirty="0">
                <a:solidFill>
                  <a:schemeClr val="bg2">
                    <a:lumMod val="50000"/>
                  </a:schemeClr>
                </a:solidFill>
                <a:highlight>
                  <a:srgbClr val="FFFFFF"/>
                </a:highlight>
              </a:rPr>
              <a:t>, 2020)</a:t>
            </a:r>
          </a:p>
          <a:p>
            <a:pPr lvl="1" indent="-323850" algn="l">
              <a:buClr>
                <a:srgbClr val="333333"/>
              </a:buClr>
              <a:buSzPts val="1500"/>
              <a:buChar char="○"/>
            </a:pPr>
            <a:r>
              <a:rPr lang="en-CA" sz="1600" dirty="0" smtClean="0">
                <a:solidFill>
                  <a:schemeClr val="bg2">
                    <a:lumMod val="50000"/>
                  </a:schemeClr>
                </a:solidFill>
                <a:highlight>
                  <a:srgbClr val="FFFFFF"/>
                </a:highlight>
              </a:rPr>
              <a:t>22% reported </a:t>
            </a:r>
            <a:r>
              <a:rPr lang="en-CA" sz="1600" dirty="0">
                <a:solidFill>
                  <a:schemeClr val="bg2">
                    <a:lumMod val="50000"/>
                  </a:schemeClr>
                </a:solidFill>
                <a:highlight>
                  <a:srgbClr val="FFFFFF"/>
                </a:highlight>
              </a:rPr>
              <a:t>that their needs were only partially met </a:t>
            </a:r>
            <a:endParaRPr lang="en-CA" sz="1600" dirty="0" smtClean="0">
              <a:solidFill>
                <a:schemeClr val="bg2">
                  <a:lumMod val="50000"/>
                </a:schemeClr>
              </a:solidFill>
              <a:highlight>
                <a:srgbClr val="FFFFFF"/>
              </a:highlight>
            </a:endParaRPr>
          </a:p>
          <a:p>
            <a:pPr lvl="1" indent="-323850" algn="l">
              <a:buClr>
                <a:srgbClr val="333333"/>
              </a:buClr>
              <a:buSzPts val="1500"/>
              <a:buChar char="○"/>
            </a:pPr>
            <a:r>
              <a:rPr lang="en-CA" sz="1600" dirty="0" smtClean="0">
                <a:solidFill>
                  <a:schemeClr val="bg2">
                    <a:lumMod val="50000"/>
                  </a:schemeClr>
                </a:solidFill>
                <a:highlight>
                  <a:srgbClr val="FFFFFF"/>
                </a:highlight>
              </a:rPr>
              <a:t>21% </a:t>
            </a:r>
            <a:r>
              <a:rPr lang="en-CA" sz="1600" dirty="0">
                <a:solidFill>
                  <a:schemeClr val="bg2">
                    <a:lumMod val="50000"/>
                  </a:schemeClr>
                </a:solidFill>
                <a:highlight>
                  <a:srgbClr val="FFFFFF"/>
                </a:highlight>
              </a:rPr>
              <a:t>reported that their needs were fully </a:t>
            </a:r>
            <a:r>
              <a:rPr lang="en-CA" sz="1600" dirty="0" smtClean="0">
                <a:solidFill>
                  <a:schemeClr val="bg2">
                    <a:lumMod val="50000"/>
                  </a:schemeClr>
                </a:solidFill>
                <a:highlight>
                  <a:srgbClr val="FFFFFF"/>
                </a:highlight>
              </a:rPr>
              <a:t>unmet</a:t>
            </a:r>
            <a:endParaRPr sz="1600" dirty="0">
              <a:solidFill>
                <a:schemeClr val="bg2">
                  <a:lumMod val="50000"/>
                </a:schemeClr>
              </a:solidFill>
            </a:endParaRPr>
          </a:p>
        </p:txBody>
      </p:sp>
      <p:sp>
        <p:nvSpPr>
          <p:cNvPr id="5" name="Google Shape;102;p18"/>
          <p:cNvSpPr txBox="1">
            <a:spLocks/>
          </p:cNvSpPr>
          <p:nvPr/>
        </p:nvSpPr>
        <p:spPr>
          <a:xfrm>
            <a:off x="271395" y="102293"/>
            <a:ext cx="3851027" cy="707400"/>
          </a:xfrm>
          <a:prstGeom prst="rect">
            <a:avLst/>
          </a:prstGeom>
          <a:noFill/>
          <a:ln>
            <a:noFill/>
          </a:ln>
        </p:spPr>
        <p:txBody>
          <a:bodyPr spcFirstLastPara="1" wrap="square" lIns="91425" tIns="91425" rIns="91425" bIns="91425" anchor="t" anchorCtr="0">
            <a:normAutofit fontScale="90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2pPr>
            <a:lvl3pPr marR="0" lvl="2"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3pPr>
            <a:lvl4pPr marR="0" lvl="3"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4pPr>
            <a:lvl5pPr marR="0" lvl="4"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5pPr>
            <a:lvl6pPr marR="0" lvl="5"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6pPr>
            <a:lvl7pPr marR="0" lvl="6"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7pPr>
            <a:lvl8pPr marR="0" lvl="7"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8pPr>
            <a:lvl9pPr marR="0" lvl="8" algn="ctr" rtl="0">
              <a:lnSpc>
                <a:spcPct val="100000"/>
              </a:lnSpc>
              <a:spcBef>
                <a:spcPts val="0"/>
              </a:spcBef>
              <a:spcAft>
                <a:spcPts val="0"/>
              </a:spcAft>
              <a:buClr>
                <a:schemeClr val="accent1"/>
              </a:buClr>
              <a:buSzPts val="4200"/>
              <a:buFont typeface="PT Sans Narrow"/>
              <a:buNone/>
              <a:defRPr sz="4200" b="1" i="0" u="none" strike="noStrike" cap="none">
                <a:solidFill>
                  <a:schemeClr val="accent1"/>
                </a:solidFill>
                <a:latin typeface="PT Sans Narrow"/>
                <a:ea typeface="PT Sans Narrow"/>
                <a:cs typeface="PT Sans Narrow"/>
                <a:sym typeface="PT Sans Narrow"/>
              </a:defRPr>
            </a:lvl9pPr>
          </a:lstStyle>
          <a:p>
            <a:pPr algn="l"/>
            <a:r>
              <a:rPr lang="en" dirty="0" smtClean="0"/>
              <a:t>Lessons from Abroad</a:t>
            </a:r>
            <a:endParaRPr lang="en" dirty="0"/>
          </a:p>
        </p:txBody>
      </p:sp>
      <p:pic>
        <p:nvPicPr>
          <p:cNvPr id="11" name="Picture 10" descr="1200px-Flag_of_Canada_(Pantone).svg.png"/>
          <p:cNvPicPr>
            <a:picLocks noChangeAspect="1"/>
          </p:cNvPicPr>
          <p:nvPr/>
        </p:nvPicPr>
        <p:blipFill rotWithShape="1">
          <a:blip r:embed="rId3">
            <a:alphaModFix/>
            <a:extLst>
              <a:ext uri="{28A0092B-C50C-407E-A947-70E740481C1C}">
                <a14:useLocalDpi xmlns:a14="http://schemas.microsoft.com/office/drawing/2010/main" val="0"/>
              </a:ext>
            </a:extLst>
          </a:blip>
          <a:srcRect l="27846" t="5757" r="26291" b="11605"/>
          <a:stretch/>
        </p:blipFill>
        <p:spPr>
          <a:xfrm>
            <a:off x="7615097" y="4058031"/>
            <a:ext cx="1193209" cy="855058"/>
          </a:xfrm>
          <a:prstGeom prst="ellipse">
            <a:avLst/>
          </a:prstGeom>
          <a:solidFill>
            <a:schemeClr val="bg1"/>
          </a:solid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lvl="0"/>
            <a:r>
              <a:rPr lang="en-CA" dirty="0"/>
              <a:t>The Other </a:t>
            </a:r>
            <a:r>
              <a:rPr lang="en" dirty="0"/>
              <a:t>Slippery Slope</a:t>
            </a:r>
            <a:endParaRPr dirty="0"/>
          </a:p>
        </p:txBody>
      </p:sp>
      <p:sp>
        <p:nvSpPr>
          <p:cNvPr id="92" name="Google Shape;92;p17"/>
          <p:cNvSpPr txBox="1">
            <a:spLocks noGrp="1"/>
          </p:cNvSpPr>
          <p:nvPr>
            <p:ph type="body" idx="1"/>
          </p:nvPr>
        </p:nvSpPr>
        <p:spPr>
          <a:xfrm>
            <a:off x="239425" y="1245673"/>
            <a:ext cx="4117687" cy="3302700"/>
          </a:xfrm>
          <a:prstGeom prst="rect">
            <a:avLst/>
          </a:prstGeom>
        </p:spPr>
        <p:txBody>
          <a:bodyPr spcFirstLastPara="1" wrap="square" lIns="91425" tIns="91425" rIns="91425" bIns="91425" anchor="t" anchorCtr="0">
            <a:normAutofit/>
          </a:bodyPr>
          <a:lstStyle/>
          <a:p>
            <a:pPr marL="425450" indent="-285750">
              <a:buSzPts val="1400"/>
            </a:pPr>
            <a:r>
              <a:rPr lang="en-CA" dirty="0" smtClean="0"/>
              <a:t>Concerns about </a:t>
            </a:r>
            <a:r>
              <a:rPr lang="en-CA" dirty="0" err="1" smtClean="0"/>
              <a:t>MAiD</a:t>
            </a:r>
            <a:r>
              <a:rPr lang="en-CA" dirty="0" smtClean="0"/>
              <a:t> being imposed on the marginalized or vulnerable have not materialized in </a:t>
            </a:r>
            <a:r>
              <a:rPr lang="en-CA" dirty="0" err="1" smtClean="0"/>
              <a:t>BeNeLux</a:t>
            </a:r>
            <a:r>
              <a:rPr lang="en-CA" dirty="0" smtClean="0"/>
              <a:t> countries </a:t>
            </a:r>
            <a:r>
              <a:rPr lang="en-CA" sz="1400" dirty="0" smtClean="0"/>
              <a:t>(</a:t>
            </a:r>
            <a:r>
              <a:rPr lang="en-CA" sz="1400" dirty="0" err="1" smtClean="0"/>
              <a:t>Onwuteaka-Philipsen</a:t>
            </a:r>
            <a:r>
              <a:rPr lang="en-CA" sz="1400" dirty="0" smtClean="0"/>
              <a:t>, 2016</a:t>
            </a:r>
            <a:r>
              <a:rPr lang="en-CA" sz="1400" dirty="0" smtClean="0"/>
              <a:t>)</a:t>
            </a:r>
          </a:p>
          <a:p>
            <a:pPr marL="425450" indent="-285750">
              <a:buSzPts val="1400"/>
            </a:pPr>
            <a:endParaRPr lang="en-CA" sz="1400" dirty="0" smtClean="0"/>
          </a:p>
          <a:p>
            <a:pPr marL="425450" indent="-285750">
              <a:buSzPts val="1400"/>
            </a:pPr>
            <a:r>
              <a:rPr lang="en-CA" dirty="0" smtClean="0"/>
              <a:t>Concerns </a:t>
            </a:r>
            <a:r>
              <a:rPr lang="en-CA" dirty="0"/>
              <a:t>that </a:t>
            </a:r>
            <a:r>
              <a:rPr lang="en-CA" dirty="0" smtClean="0"/>
              <a:t>suffering </a:t>
            </a:r>
            <a:r>
              <a:rPr lang="en-CA" dirty="0"/>
              <a:t>individuals will request </a:t>
            </a:r>
            <a:r>
              <a:rPr lang="en-CA" dirty="0" err="1"/>
              <a:t>MAiD</a:t>
            </a:r>
            <a:r>
              <a:rPr lang="en-CA" dirty="0"/>
              <a:t> for inappropriate reasons, such as </a:t>
            </a:r>
            <a:r>
              <a:rPr lang="en-CA" dirty="0" smtClean="0"/>
              <a:t>poverty </a:t>
            </a:r>
            <a:r>
              <a:rPr lang="en-CA" sz="1400" dirty="0" smtClean="0"/>
              <a:t>(</a:t>
            </a:r>
            <a:r>
              <a:rPr lang="en-CA" sz="1400" dirty="0" err="1"/>
              <a:t>Downie</a:t>
            </a:r>
            <a:r>
              <a:rPr lang="en-CA" sz="1400" dirty="0"/>
              <a:t> &amp; </a:t>
            </a:r>
            <a:r>
              <a:rPr lang="en-CA" sz="1400" dirty="0" err="1"/>
              <a:t>Schuklenk</a:t>
            </a:r>
            <a:r>
              <a:rPr lang="en-CA" sz="1400" dirty="0"/>
              <a:t>, 2021</a:t>
            </a:r>
            <a:r>
              <a:rPr lang="en-CA" sz="1400" dirty="0" smtClean="0"/>
              <a:t>)</a:t>
            </a:r>
            <a:endParaRPr lang="en-CA" sz="1400" dirty="0"/>
          </a:p>
        </p:txBody>
      </p:sp>
      <p:pic>
        <p:nvPicPr>
          <p:cNvPr id="93" name="Google Shape;93;p17"/>
          <p:cNvPicPr preferRelativeResize="0"/>
          <p:nvPr/>
        </p:nvPicPr>
        <p:blipFill>
          <a:blip r:embed="rId3">
            <a:alphaModFix/>
          </a:blip>
          <a:stretch>
            <a:fillRect/>
          </a:stretch>
        </p:blipFill>
        <p:spPr>
          <a:xfrm>
            <a:off x="6992451" y="682975"/>
            <a:ext cx="2065375" cy="1576774"/>
          </a:xfrm>
          <a:prstGeom prst="rect">
            <a:avLst/>
          </a:prstGeom>
          <a:noFill/>
          <a:ln>
            <a:noFill/>
          </a:ln>
        </p:spPr>
      </p:pic>
      <p:pic>
        <p:nvPicPr>
          <p:cNvPr id="94" name="Google Shape;94;p17"/>
          <p:cNvPicPr preferRelativeResize="0"/>
          <p:nvPr/>
        </p:nvPicPr>
        <p:blipFill>
          <a:blip r:embed="rId4">
            <a:alphaModFix/>
          </a:blip>
          <a:stretch>
            <a:fillRect/>
          </a:stretch>
        </p:blipFill>
        <p:spPr>
          <a:xfrm>
            <a:off x="5019881" y="236105"/>
            <a:ext cx="1842299" cy="1745425"/>
          </a:xfrm>
          <a:prstGeom prst="rect">
            <a:avLst/>
          </a:prstGeom>
          <a:noFill/>
          <a:ln>
            <a:noFill/>
          </a:ln>
        </p:spPr>
      </p:pic>
      <p:pic>
        <p:nvPicPr>
          <p:cNvPr id="95" name="Google Shape;95;p17"/>
          <p:cNvPicPr preferRelativeResize="0"/>
          <p:nvPr/>
        </p:nvPicPr>
        <p:blipFill>
          <a:blip r:embed="rId5">
            <a:alphaModFix/>
          </a:blip>
          <a:stretch>
            <a:fillRect/>
          </a:stretch>
        </p:blipFill>
        <p:spPr>
          <a:xfrm>
            <a:off x="4311607" y="2048762"/>
            <a:ext cx="2149799" cy="1467801"/>
          </a:xfrm>
          <a:prstGeom prst="rect">
            <a:avLst/>
          </a:prstGeom>
          <a:noFill/>
          <a:ln>
            <a:noFill/>
          </a:ln>
        </p:spPr>
      </p:pic>
      <p:pic>
        <p:nvPicPr>
          <p:cNvPr id="96" name="Google Shape;96;p17"/>
          <p:cNvPicPr preferRelativeResize="0"/>
          <p:nvPr/>
        </p:nvPicPr>
        <p:blipFill>
          <a:blip r:embed="rId6">
            <a:alphaModFix/>
          </a:blip>
          <a:stretch>
            <a:fillRect/>
          </a:stretch>
        </p:blipFill>
        <p:spPr>
          <a:xfrm>
            <a:off x="4514148" y="3733765"/>
            <a:ext cx="2538023" cy="1213549"/>
          </a:xfrm>
          <a:prstGeom prst="rect">
            <a:avLst/>
          </a:prstGeom>
          <a:noFill/>
          <a:ln>
            <a:noFill/>
          </a:ln>
        </p:spPr>
      </p:pic>
      <p:pic>
        <p:nvPicPr>
          <p:cNvPr id="97" name="Google Shape;97;p17"/>
          <p:cNvPicPr preferRelativeResize="0"/>
          <p:nvPr/>
        </p:nvPicPr>
        <p:blipFill>
          <a:blip r:embed="rId7">
            <a:alphaModFix/>
          </a:blip>
          <a:stretch>
            <a:fillRect/>
          </a:stretch>
        </p:blipFill>
        <p:spPr>
          <a:xfrm>
            <a:off x="6733101" y="2508618"/>
            <a:ext cx="2099201" cy="15767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Psychiatric Futility</a:t>
            </a:r>
            <a:endParaRPr lang="en-US" b="1" dirty="0"/>
          </a:p>
        </p:txBody>
      </p:sp>
      <p:sp>
        <p:nvSpPr>
          <p:cNvPr id="3" name="Content Placeholder 2"/>
          <p:cNvSpPr>
            <a:spLocks noGrp="1"/>
          </p:cNvSpPr>
          <p:nvPr>
            <p:ph idx="1"/>
          </p:nvPr>
        </p:nvSpPr>
        <p:spPr>
          <a:xfrm>
            <a:off x="239667" y="1135987"/>
            <a:ext cx="4119251" cy="3611201"/>
          </a:xfrm>
        </p:spPr>
        <p:txBody>
          <a:bodyPr>
            <a:normAutofit/>
          </a:bodyPr>
          <a:lstStyle/>
          <a:p>
            <a:pPr>
              <a:lnSpc>
                <a:spcPct val="120000"/>
              </a:lnSpc>
            </a:pPr>
            <a:r>
              <a:rPr lang="en-US" dirty="0"/>
              <a:t>A</a:t>
            </a:r>
            <a:r>
              <a:rPr lang="en-US" dirty="0" smtClean="0"/>
              <a:t> palliative approach to care for severe and persistent mental illness</a:t>
            </a:r>
          </a:p>
          <a:p>
            <a:pPr>
              <a:lnSpc>
                <a:spcPct val="120000"/>
              </a:lnSpc>
            </a:pPr>
            <a:r>
              <a:rPr lang="en-US" dirty="0" smtClean="0"/>
              <a:t>Cases of treatment-refractory SPMI where enforced treatment is not effective or causes iatrogenic harm and may be inconsistent with the patient’s life goals</a:t>
            </a:r>
          </a:p>
          <a:p>
            <a:pPr>
              <a:lnSpc>
                <a:spcPct val="120000"/>
              </a:lnSpc>
            </a:pPr>
            <a:r>
              <a:rPr lang="en-US" dirty="0" smtClean="0"/>
              <a:t>Intent is to switch to focusing on enhancing </a:t>
            </a:r>
            <a:r>
              <a:rPr lang="en-US" dirty="0"/>
              <a:t>quality of </a:t>
            </a:r>
            <a:r>
              <a:rPr lang="en-US" dirty="0" smtClean="0"/>
              <a:t>life</a:t>
            </a:r>
            <a:endParaRPr lang="en-US" dirty="0"/>
          </a:p>
        </p:txBody>
      </p:sp>
      <p:pic>
        <p:nvPicPr>
          <p:cNvPr id="4" name="Picture 3" descr="Screen Shot 2022-11-07 at 10.53.35 PM.png"/>
          <p:cNvPicPr>
            <a:picLocks noChangeAspect="1"/>
          </p:cNvPicPr>
          <p:nvPr/>
        </p:nvPicPr>
        <p:blipFill rotWithShape="1">
          <a:blip r:embed="rId3">
            <a:extLst>
              <a:ext uri="{28A0092B-C50C-407E-A947-70E740481C1C}">
                <a14:useLocalDpi xmlns:a14="http://schemas.microsoft.com/office/drawing/2010/main" val="0"/>
              </a:ext>
            </a:extLst>
          </a:blip>
          <a:srcRect l="25739" t="19355" r="7263" b="44160"/>
          <a:stretch/>
        </p:blipFill>
        <p:spPr>
          <a:xfrm>
            <a:off x="5139522" y="107617"/>
            <a:ext cx="3799043" cy="1293026"/>
          </a:xfrm>
          <a:prstGeom prst="rect">
            <a:avLst/>
          </a:prstGeom>
        </p:spPr>
      </p:pic>
      <p:pic>
        <p:nvPicPr>
          <p:cNvPr id="5" name="Picture 4" descr="Screen Shot 2022-11-07 at 10.53.13 PM.png"/>
          <p:cNvPicPr>
            <a:picLocks noChangeAspect="1"/>
          </p:cNvPicPr>
          <p:nvPr/>
        </p:nvPicPr>
        <p:blipFill rotWithShape="1">
          <a:blip r:embed="rId4">
            <a:extLst>
              <a:ext uri="{28A0092B-C50C-407E-A947-70E740481C1C}">
                <a14:useLocalDpi xmlns:a14="http://schemas.microsoft.com/office/drawing/2010/main" val="0"/>
              </a:ext>
            </a:extLst>
          </a:blip>
          <a:srcRect l="15720" t="25806" r="12547" b="21691"/>
          <a:stretch/>
        </p:blipFill>
        <p:spPr>
          <a:xfrm>
            <a:off x="6223329" y="2435950"/>
            <a:ext cx="2825859" cy="1292672"/>
          </a:xfrm>
          <a:prstGeom prst="rect">
            <a:avLst/>
          </a:prstGeom>
        </p:spPr>
      </p:pic>
      <p:pic>
        <p:nvPicPr>
          <p:cNvPr id="6" name="Picture 5" descr="Screen Shot 2022-11-07 at 10.52.56 PM.png"/>
          <p:cNvPicPr>
            <a:picLocks noChangeAspect="1"/>
          </p:cNvPicPr>
          <p:nvPr/>
        </p:nvPicPr>
        <p:blipFill rotWithShape="1">
          <a:blip r:embed="rId5">
            <a:extLst>
              <a:ext uri="{28A0092B-C50C-407E-A947-70E740481C1C}">
                <a14:useLocalDpi xmlns:a14="http://schemas.microsoft.com/office/drawing/2010/main" val="0"/>
              </a:ext>
            </a:extLst>
          </a:blip>
          <a:srcRect l="13912" t="23581" r="16161" b="21913"/>
          <a:stretch/>
        </p:blipFill>
        <p:spPr>
          <a:xfrm>
            <a:off x="4549456" y="1206698"/>
            <a:ext cx="3241416" cy="1579095"/>
          </a:xfrm>
          <a:prstGeom prst="rect">
            <a:avLst/>
          </a:prstGeom>
        </p:spPr>
      </p:pic>
      <p:pic>
        <p:nvPicPr>
          <p:cNvPr id="7" name="Picture 6" descr="Screen Shot 2022-11-07 at 10.52.31 PM.png"/>
          <p:cNvPicPr>
            <a:picLocks noChangeAspect="1"/>
          </p:cNvPicPr>
          <p:nvPr/>
        </p:nvPicPr>
        <p:blipFill rotWithShape="1">
          <a:blip r:embed="rId6">
            <a:extLst>
              <a:ext uri="{28A0092B-C50C-407E-A947-70E740481C1C}">
                <a14:useLocalDpi xmlns:a14="http://schemas.microsoft.com/office/drawing/2010/main" val="0"/>
              </a:ext>
            </a:extLst>
          </a:blip>
          <a:srcRect l="11132" t="20912" r="7820" b="43715"/>
          <a:stretch/>
        </p:blipFill>
        <p:spPr>
          <a:xfrm>
            <a:off x="4827990" y="3822905"/>
            <a:ext cx="4107221" cy="1120347"/>
          </a:xfrm>
          <a:prstGeom prst="rect">
            <a:avLst/>
          </a:prstGeom>
        </p:spPr>
      </p:pic>
    </p:spTree>
    <p:extLst>
      <p:ext uri="{BB962C8B-B14F-4D97-AF65-F5344CB8AC3E}">
        <p14:creationId xmlns:p14="http://schemas.microsoft.com/office/powerpoint/2010/main" val="12283998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Primary </a:t>
            </a:r>
            <a:r>
              <a:rPr lang="en" dirty="0" smtClean="0"/>
              <a:t>Concerns</a:t>
            </a:r>
            <a:endParaRPr dirty="0"/>
          </a:p>
        </p:txBody>
      </p:sp>
      <p:sp>
        <p:nvSpPr>
          <p:cNvPr id="80" name="Google Shape;80;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CA" dirty="0" smtClean="0"/>
              <a:t>Incurability and </a:t>
            </a:r>
            <a:r>
              <a:rPr lang="en" dirty="0" smtClean="0"/>
              <a:t>Irremediability</a:t>
            </a:r>
            <a:endParaRPr dirty="0"/>
          </a:p>
          <a:p>
            <a:pPr marL="457200" lvl="0" indent="-342900" algn="l" rtl="0">
              <a:spcBef>
                <a:spcPts val="0"/>
              </a:spcBef>
              <a:spcAft>
                <a:spcPts val="0"/>
              </a:spcAft>
              <a:buSzPts val="1800"/>
              <a:buChar char="●"/>
            </a:pPr>
            <a:r>
              <a:rPr lang="en-CA" dirty="0" smtClean="0"/>
              <a:t>C</a:t>
            </a:r>
            <a:r>
              <a:rPr lang="en" dirty="0" smtClean="0"/>
              <a:t>apacity </a:t>
            </a:r>
            <a:r>
              <a:rPr lang="en" dirty="0"/>
              <a:t>and </a:t>
            </a:r>
            <a:r>
              <a:rPr lang="en-CA" dirty="0" err="1"/>
              <a:t>S</a:t>
            </a:r>
            <a:r>
              <a:rPr lang="en-CA" dirty="0" err="1" smtClean="0"/>
              <a:t>uicidality</a:t>
            </a:r>
            <a:endParaRPr lang="en-CA" dirty="0" smtClean="0"/>
          </a:p>
          <a:p>
            <a:pPr marL="457200" lvl="0" indent="-342900" algn="l" rtl="0">
              <a:spcBef>
                <a:spcPts val="0"/>
              </a:spcBef>
              <a:spcAft>
                <a:spcPts val="0"/>
              </a:spcAft>
              <a:buSzPts val="1800"/>
              <a:buChar char="●"/>
            </a:pPr>
            <a:r>
              <a:rPr lang="en-CA" dirty="0"/>
              <a:t>S</a:t>
            </a:r>
            <a:r>
              <a:rPr lang="en" dirty="0" smtClean="0"/>
              <a:t>uffering</a:t>
            </a:r>
            <a:r>
              <a:rPr lang="en-CA" dirty="0" smtClean="0"/>
              <a:t> and Structural </a:t>
            </a:r>
            <a:r>
              <a:rPr lang="en" dirty="0" smtClean="0"/>
              <a:t>Vulnerability</a:t>
            </a:r>
            <a:endParaRPr dirty="0"/>
          </a:p>
          <a:p>
            <a:r>
              <a:rPr lang="en-US" dirty="0" smtClean="0"/>
              <a:t>Autonomy and </a:t>
            </a:r>
            <a:r>
              <a:rPr lang="en" dirty="0" smtClean="0"/>
              <a:t>Paternalism</a:t>
            </a:r>
            <a:endParaRPr lang="en-CA" dirty="0" smtClean="0"/>
          </a:p>
          <a:p>
            <a:pPr marL="457200" lvl="0" indent="-342900" algn="l" rtl="0">
              <a:spcBef>
                <a:spcPts val="0"/>
              </a:spcBef>
              <a:spcAft>
                <a:spcPts val="0"/>
              </a:spcAft>
              <a:buSzPts val="1800"/>
              <a:buChar char="●"/>
            </a:pP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22972" y="685283"/>
            <a:ext cx="3619500" cy="363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83" y="265108"/>
            <a:ext cx="8520600" cy="707400"/>
          </a:xfrm>
        </p:spPr>
        <p:txBody>
          <a:bodyPr>
            <a:normAutofit fontScale="90000"/>
          </a:bodyPr>
          <a:lstStyle/>
          <a:p>
            <a:r>
              <a:rPr lang="en-US" dirty="0" err="1" smtClean="0"/>
              <a:t>Ms</a:t>
            </a:r>
            <a:r>
              <a:rPr lang="en-US" dirty="0" smtClean="0"/>
              <a:t> X</a:t>
            </a:r>
            <a:endParaRPr lang="en-US" dirty="0"/>
          </a:p>
        </p:txBody>
      </p:sp>
      <p:sp>
        <p:nvSpPr>
          <p:cNvPr id="3" name="Text Placeholder 2"/>
          <p:cNvSpPr>
            <a:spLocks noGrp="1"/>
          </p:cNvSpPr>
          <p:nvPr>
            <p:ph type="body" idx="1"/>
          </p:nvPr>
        </p:nvSpPr>
        <p:spPr>
          <a:xfrm>
            <a:off x="332867" y="948824"/>
            <a:ext cx="8598182" cy="4028174"/>
          </a:xfrm>
        </p:spPr>
        <p:txBody>
          <a:bodyPr>
            <a:normAutofit fontScale="85000" lnSpcReduction="10000"/>
          </a:bodyPr>
          <a:lstStyle/>
          <a:p>
            <a:r>
              <a:rPr lang="en-US" dirty="0" smtClean="0"/>
              <a:t>38 y/o, single, no children, mental health care worker</a:t>
            </a:r>
          </a:p>
          <a:p>
            <a:r>
              <a:rPr lang="en-US" dirty="0" smtClean="0"/>
              <a:t>Long history of treatment-resistant depression, alcohol use disorder, anorexia nervosa</a:t>
            </a:r>
          </a:p>
          <a:p>
            <a:r>
              <a:rPr lang="en-US" dirty="0"/>
              <a:t>On maximal doses of bupropion, fluoxetine and low dose </a:t>
            </a:r>
            <a:r>
              <a:rPr lang="en-US" dirty="0" err="1"/>
              <a:t>seroquel</a:t>
            </a:r>
            <a:endParaRPr lang="en-US" dirty="0"/>
          </a:p>
          <a:p>
            <a:r>
              <a:rPr lang="en-US" dirty="0" smtClean="0"/>
              <a:t>Multiple previous medication trials, on list for </a:t>
            </a:r>
            <a:r>
              <a:rPr lang="en-US" dirty="0" err="1" smtClean="0"/>
              <a:t>rTMS</a:t>
            </a:r>
            <a:endParaRPr lang="en-US" dirty="0" smtClean="0"/>
          </a:p>
          <a:p>
            <a:r>
              <a:rPr lang="en-US" dirty="0" smtClean="0"/>
              <a:t>Several previous suicide attempts by overdose</a:t>
            </a:r>
          </a:p>
          <a:p>
            <a:r>
              <a:rPr lang="en-US" dirty="0" smtClean="0"/>
              <a:t>Multiple admissions to eating disorders unit, felt traumatized and stigmatized by mental health care, labeled with borderline personality traits</a:t>
            </a:r>
          </a:p>
          <a:p>
            <a:pPr>
              <a:buFont typeface="Wingdings" charset="2"/>
              <a:buChar char="Ø"/>
            </a:pPr>
            <a:r>
              <a:rPr lang="en-US" dirty="0" smtClean="0"/>
              <a:t>Waiting for March/23 to apply for </a:t>
            </a:r>
            <a:r>
              <a:rPr lang="en-US" dirty="0" err="1" smtClean="0"/>
              <a:t>MAiD</a:t>
            </a:r>
            <a:r>
              <a:rPr lang="en-US" dirty="0" smtClean="0"/>
              <a:t> </a:t>
            </a:r>
            <a:r>
              <a:rPr lang="mr-IN" dirty="0" smtClean="0"/>
              <a:t>–</a:t>
            </a:r>
            <a:r>
              <a:rPr lang="en-US" dirty="0" smtClean="0"/>
              <a:t> </a:t>
            </a:r>
            <a:r>
              <a:rPr lang="en-US" i="1" dirty="0" smtClean="0"/>
              <a:t>“disrespected all my life, don’t take away my control over death”</a:t>
            </a:r>
          </a:p>
          <a:p>
            <a:pPr>
              <a:buFont typeface="Wingdings" charset="2"/>
              <a:buChar char="Ø"/>
            </a:pPr>
            <a:endParaRPr lang="en-US" dirty="0"/>
          </a:p>
          <a:p>
            <a:r>
              <a:rPr lang="en-US" dirty="0" smtClean="0"/>
              <a:t>Develops stage IV melanoma with </a:t>
            </a:r>
            <a:r>
              <a:rPr lang="en-US" dirty="0" err="1" smtClean="0"/>
              <a:t>mets</a:t>
            </a:r>
            <a:r>
              <a:rPr lang="en-US" dirty="0" smtClean="0"/>
              <a:t> to lung, bone and brain</a:t>
            </a:r>
          </a:p>
          <a:p>
            <a:r>
              <a:rPr lang="en-US" dirty="0" smtClean="0"/>
              <a:t>Psychiatric oncology consult within 2 weeks, trial of off-label intranasal ketamine</a:t>
            </a:r>
          </a:p>
          <a:p>
            <a:r>
              <a:rPr lang="en-US" dirty="0" smtClean="0"/>
              <a:t>Feels her emotional distress is “valid” for the first time</a:t>
            </a:r>
          </a:p>
          <a:p>
            <a:pPr>
              <a:buFont typeface="Wingdings" charset="2"/>
              <a:buChar char="Ø"/>
            </a:pPr>
            <a:r>
              <a:rPr lang="en-US" dirty="0" smtClean="0"/>
              <a:t>Engages in immunotherapy to prolong life</a:t>
            </a:r>
          </a:p>
          <a:p>
            <a:pPr>
              <a:buFont typeface="Wingdings" charset="2"/>
              <a:buChar char="Ø"/>
            </a:pPr>
            <a:r>
              <a:rPr lang="en-US" dirty="0" smtClean="0"/>
              <a:t>“</a:t>
            </a:r>
            <a:r>
              <a:rPr lang="en-US" i="1" dirty="0" smtClean="0"/>
              <a:t>Why would you want to die if you weren’t suicidal from depression</a:t>
            </a:r>
            <a:r>
              <a:rPr lang="en-US" dirty="0" smtClean="0"/>
              <a:t>”?</a:t>
            </a:r>
            <a:endParaRPr lang="en-US" dirty="0"/>
          </a:p>
        </p:txBody>
      </p:sp>
    </p:spTree>
    <p:extLst>
      <p:ext uri="{BB962C8B-B14F-4D97-AF65-F5344CB8AC3E}">
        <p14:creationId xmlns:p14="http://schemas.microsoft.com/office/powerpoint/2010/main" val="41546215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30_BasicColor">
  <a:themeElements>
    <a:clrScheme name="30_BasicColor">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a:ea typeface="Helvetica"/>
        <a:cs typeface="Helvetica"/>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34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1959</TotalTime>
  <Words>2777</Words>
  <Application>Microsoft Macintosh PowerPoint</Application>
  <PresentationFormat>On-screen Show (16:9)</PresentationFormat>
  <Paragraphs>359</Paragraphs>
  <Slides>26</Slides>
  <Notes>17</Notes>
  <HiddenSlides>0</HiddenSlides>
  <MMClips>0</MMClip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Tropic</vt:lpstr>
      <vt:lpstr>2_Dividend</vt:lpstr>
      <vt:lpstr>1_Dividend</vt:lpstr>
      <vt:lpstr>30_BasicColor</vt:lpstr>
      <vt:lpstr>Office Theme</vt:lpstr>
      <vt:lpstr>MAiD for Mental Disorders:  What Now? </vt:lpstr>
      <vt:lpstr>FINANCIAL DISCLOSURES</vt:lpstr>
      <vt:lpstr>PowerPoint Presentation</vt:lpstr>
      <vt:lpstr>A Brief History of MAiD for Mental Disorders</vt:lpstr>
      <vt:lpstr>Notable Differences</vt:lpstr>
      <vt:lpstr>The Other Slippery Slope</vt:lpstr>
      <vt:lpstr>Psychiatric Futility</vt:lpstr>
      <vt:lpstr>Primary Concerns</vt:lpstr>
      <vt:lpstr>Ms X</vt:lpstr>
      <vt:lpstr>Dr. Y (University professor, father received “orchestrated suicide”)</vt:lpstr>
      <vt:lpstr>PowerPoint Presentation</vt:lpstr>
      <vt:lpstr>PowerPoint Presentation</vt:lpstr>
      <vt:lpstr>PowerPoint Presentation</vt:lpstr>
      <vt:lpstr>PowerPoint Presentation</vt:lpstr>
      <vt:lpstr>An Approach to Box B - Considering Vulnerability in MAiD</vt:lpstr>
      <vt:lpstr>Shared Decision Making</vt:lpstr>
      <vt:lpstr>Bill C-14 safeguards June 17, 2016</vt:lpstr>
      <vt:lpstr>Bill C-7  March 17, 2021</vt:lpstr>
      <vt:lpstr>C-7 New Safeguards: 2 Parallel Streams</vt:lpstr>
      <vt:lpstr>AGHPS MAiD MD-SUMC Protocol Consensus Guidelines </vt:lpstr>
      <vt:lpstr>Policy Statements (Best Practices)</vt:lpstr>
      <vt:lpstr>PowerPoint Presentation</vt:lpstr>
      <vt:lpstr>PowerPoint Presentation</vt:lpstr>
      <vt:lpstr>Process Recommendations</vt:lpstr>
      <vt:lpstr>Provincial Psychiatric MAiD Group</vt:lpstr>
      <vt:lpstr>Process Recommendations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MAiD for mental illness: Where we are and where to go</dc:title>
  <cp:lastModifiedBy>Madeline Li</cp:lastModifiedBy>
  <cp:revision>80</cp:revision>
  <dcterms:modified xsi:type="dcterms:W3CDTF">2022-11-10T13:40:53Z</dcterms:modified>
</cp:coreProperties>
</file>