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301" r:id="rId6"/>
    <p:sldId id="296" r:id="rId7"/>
    <p:sldId id="297" r:id="rId8"/>
    <p:sldId id="302" r:id="rId9"/>
    <p:sldId id="295" r:id="rId10"/>
    <p:sldId id="300" r:id="rId11"/>
    <p:sldId id="303" r:id="rId12"/>
    <p:sldId id="307" r:id="rId13"/>
    <p:sldId id="306" r:id="rId14"/>
    <p:sldId id="304" r:id="rId15"/>
    <p:sldId id="305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6656C-096F-4C08-BEBF-F510DA112EE9}">
  <a:tblStyle styleId="{7DF6656C-096F-4C08-BEBF-F510DA112EE9}" styleName="Table_0"/>
  <a:tblStyle styleId="{5172AE0C-3780-4D55-BAD9-306F4A1D1C8B}" styleName="Table_1"/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90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x-none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7388" indent="-608013" algn="l" rtl="0">
              <a:spcBef>
                <a:spcPts val="0"/>
              </a:spcBef>
              <a:spcAft>
                <a:spcPts val="2400"/>
              </a:spcAft>
              <a:buClr>
                <a:srgbClr val="807F83"/>
              </a:buClr>
              <a:buFont typeface="Arial"/>
              <a:buChar char="•"/>
              <a:defRPr sz="280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8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4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0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0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240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7388" indent="-608013" algn="l" rtl="0">
              <a:spcBef>
                <a:spcPts val="0"/>
              </a:spcBef>
              <a:spcAft>
                <a:spcPts val="2400"/>
              </a:spcAft>
              <a:buClr>
                <a:srgbClr val="807F83"/>
              </a:buClr>
              <a:buFont typeface="Arial"/>
              <a:buChar char="•"/>
              <a:defRPr sz="280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8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4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0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00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898989"/>
              </a:buClr>
              <a:buFont typeface="Calibri"/>
              <a:buNone/>
              <a:defRPr sz="3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1200"/>
              </a:spcAft>
              <a:defRPr sz="5000" b="1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1200"/>
              </a:spcAft>
              <a:defRPr sz="5000" b="1" i="0" u="none" strike="noStrike" cap="none" baseline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7388" marR="0" indent="-608013" algn="l" rtl="0">
              <a:spcBef>
                <a:spcPts val="0"/>
              </a:spcBef>
              <a:spcAft>
                <a:spcPts val="2400"/>
              </a:spcAft>
              <a:buClr>
                <a:srgbClr val="807F83"/>
              </a:buClr>
              <a:buFont typeface="Arial"/>
              <a:buChar char="•"/>
              <a:defRPr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800" b="0" i="0" u="none" strike="noStrike" cap="none" baseline="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400" b="0" i="0" u="none" strike="noStrike" cap="none" baseline="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000" b="0" i="0" u="none" strike="noStrike" cap="none" baseline="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807F83"/>
              </a:buClr>
              <a:buFont typeface="Arial"/>
              <a:buChar char="•"/>
              <a:defRPr sz="2000" b="0" i="0" u="none" strike="noStrike" cap="none" baseline="0">
                <a:solidFill>
                  <a:srgbClr val="807F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2" name="Shape 52"/>
          <p:cNvSpPr txBox="1"/>
          <p:nvPr/>
        </p:nvSpPr>
        <p:spPr>
          <a:xfrm>
            <a:off x="280987" y="573087"/>
            <a:ext cx="8005762" cy="5355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AGHPS Leadership Summit</a:t>
            </a:r>
          </a:p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3C1B71"/>
                </a:solidFill>
              </a:rPr>
              <a:t>Toronto, Ontario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Panel</a:t>
            </a:r>
            <a:r>
              <a:rPr lang="en-US" sz="3600" b="1" i="0" u="none" strike="noStrike" cap="none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 Presentation</a:t>
            </a:r>
            <a:endParaRPr lang="x-none" sz="36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40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November 15th, 2013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600" dirty="0">
              <a:solidFill>
                <a:srgbClr val="3C1B71"/>
              </a:solidFill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Birth and Development</a:t>
            </a:r>
            <a:r>
              <a:rPr lang="en-US" sz="3200" b="0" i="0" u="none" strike="noStrike" cap="none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3200" b="0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a Model for Access to Acute Care Child and Adolescent Services</a:t>
            </a:r>
            <a:endParaRPr lang="x-none" sz="3200" b="0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36537" y="1182687"/>
            <a:ext cx="5707063" cy="62529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0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Maturity</a:t>
            </a:r>
            <a:endParaRPr lang="x-none" sz="5000" b="1" i="0" u="none" strike="noStrike" cap="none" baseline="0" smtClean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err="1" smtClean="0">
                <a:solidFill>
                  <a:srgbClr val="807F83"/>
                </a:solidFill>
                <a:sym typeface="Arial"/>
              </a:rPr>
              <a:t>Paediatric</a:t>
            </a: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 Maternal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 Child Health Advisory Provincial(PMCHP) Committee: ED clinical pathway for C and Y with MH Conditions/Addictions</a:t>
            </a: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rgbClr val="807F83"/>
                </a:solidFill>
              </a:rPr>
              <a:t>CAMH Southwest Provincial Collaborative:</a:t>
            </a:r>
            <a:r>
              <a:rPr lang="en-US" sz="2400" dirty="0" smtClean="0">
                <a:solidFill>
                  <a:srgbClr val="807F83"/>
                </a:solidFill>
              </a:rPr>
              <a:t> modification of PMCH ED clinical pathway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21" y="2362200"/>
            <a:ext cx="2466667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1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7062"/>
            <a:ext cx="6972300" cy="519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95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76338"/>
            <a:ext cx="76771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731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957263"/>
            <a:ext cx="75914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23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66788"/>
            <a:ext cx="75438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929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81150"/>
            <a:ext cx="75628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483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269875" y="702014"/>
            <a:ext cx="8005762" cy="4657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x-none" sz="5000" b="1" i="0" u="none" strike="noStrike" cap="none" baseline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lang="x-none" sz="28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Affirmation of the importance of collaboration and cooperation in the development of access models for children and adolescents.</a:t>
            </a:r>
          </a:p>
          <a:p>
            <a:pPr marL="920750" marR="0" lvl="0" indent="-457200" algn="l" rtl="0"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Demonstration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 of a working model of access to acute care for children and adolescents.</a:t>
            </a:r>
          </a:p>
          <a:p>
            <a:pPr marL="920750" marR="0" lvl="0" indent="-457200" algn="l" rtl="0"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rgbClr val="807F83"/>
                </a:solidFill>
              </a:rPr>
              <a:t>Discuss the importance of community</a:t>
            </a:r>
            <a:r>
              <a:rPr lang="en-US" sz="2400" dirty="0" smtClean="0">
                <a:solidFill>
                  <a:srgbClr val="807F83"/>
                </a:solidFill>
              </a:rPr>
              <a:t> service access from hospital to maintain an accessible pathway into acute care.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smtClean="0">
                <a:solidFill>
                  <a:srgbClr val="4F2683"/>
                </a:solidFill>
                <a:latin typeface="Arial"/>
                <a:ea typeface="Arial"/>
                <a:cs typeface="Arial"/>
                <a:sym typeface="Arial"/>
              </a:rPr>
              <a:t>Birth and Development of a Model</a:t>
            </a:r>
            <a:r>
              <a:rPr lang="en-US" sz="1600" b="0" i="0" u="none" strike="noStrike" cap="none" dirty="0" smtClean="0">
                <a:solidFill>
                  <a:srgbClr val="4F2683"/>
                </a:solidFill>
                <a:latin typeface="Arial"/>
                <a:ea typeface="Arial"/>
                <a:cs typeface="Arial"/>
                <a:sym typeface="Arial"/>
              </a:rPr>
              <a:t> for Access to Acute Care Child and Adolescent Service </a:t>
            </a:r>
            <a:endParaRPr lang="x-none" sz="1600" b="0" i="0" u="none" strike="noStrike" cap="none" baseline="0">
              <a:solidFill>
                <a:srgbClr val="4F268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04800" y="1139622"/>
            <a:ext cx="7162800" cy="65761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000" b="1" i="0" u="none" strike="noStrike" cap="none" baseline="0" dirty="0" smtClean="0">
                <a:solidFill>
                  <a:srgbClr val="3B1B70"/>
                </a:solidFill>
                <a:latin typeface="Arial"/>
                <a:ea typeface="Arial"/>
                <a:cs typeface="Arial"/>
                <a:sym typeface="Arial"/>
              </a:rPr>
              <a:t>The “Genetic” Material</a:t>
            </a:r>
            <a:endParaRPr lang="x-none" sz="5000" b="1" i="0" u="none" strike="noStrike" cap="none" baseline="0">
              <a:solidFill>
                <a:srgbClr val="3B1B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Capacity for Collaborative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 Partnerships: STAR Model</a:t>
            </a:r>
            <a:endParaRPr lang="x-none" sz="24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Aim to maintain care closest to 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 smtClean="0">
                <a:solidFill>
                  <a:srgbClr val="807F83"/>
                </a:solidFill>
              </a:rPr>
              <a:t>home</a:t>
            </a:r>
            <a:endParaRPr lang="en-US" sz="2400" b="0" i="0" u="none" strike="noStrike" cap="none" baseline="0" dirty="0" smtClean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Urban and rural population mix</a:t>
            </a: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Willingness to integrate 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 services</a:t>
            </a:r>
            <a:endParaRPr lang="en-US" sz="2400" b="0" i="0" u="none" strike="noStrike" cap="none" baseline="0" dirty="0" smtClean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Goodwill “genes”</a:t>
            </a: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Inter-ministry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 cooperation</a:t>
            </a:r>
            <a:endParaRPr lang="x-none" sz="24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4" name="Picture 3" descr="chromos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2247900" cy="2038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36536" y="1182687"/>
            <a:ext cx="8374064" cy="6945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0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“Conception”</a:t>
            </a:r>
            <a:endParaRPr lang="x-none" sz="50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1997 formal contractual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 agreement between DCAP-LHSC and MCYS</a:t>
            </a:r>
            <a:endParaRPr lang="x-none" sz="2400" b="0" i="0" u="none" strike="noStrike" cap="none" baseline="0">
              <a:solidFill>
                <a:srgbClr val="807F83"/>
              </a:solidFill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Access for SW REGION MCYS AGENCIES to C&amp;A Psychiatrist on ER call 24/7</a:t>
            </a: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Spectrum of phone consultation 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 smtClean="0">
                <a:solidFill>
                  <a:srgbClr val="807F83"/>
                </a:solidFill>
              </a:rPr>
              <a:t>with agency Case Manager/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 smtClean="0">
                <a:solidFill>
                  <a:srgbClr val="807F83"/>
                </a:solidFill>
              </a:rPr>
              <a:t>Therapist...face-to-face direct to 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 smtClean="0">
                <a:solidFill>
                  <a:srgbClr val="807F83"/>
                </a:solidFill>
              </a:rPr>
              <a:t>CAP-ER assessment…potential 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 smtClean="0">
                <a:solidFill>
                  <a:srgbClr val="807F83"/>
                </a:solidFill>
              </a:rPr>
              <a:t>for urgent acute care admission to </a:t>
            </a:r>
          </a:p>
          <a:p>
            <a:pPr marL="920750" marR="0" lvl="0" indent="-635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 smtClean="0">
                <a:solidFill>
                  <a:srgbClr val="807F83"/>
                </a:solidFill>
              </a:rPr>
              <a:t>CAMHCP-LHSC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700711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8100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36536" y="1182687"/>
            <a:ext cx="8374064" cy="19697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700711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" y="935731"/>
            <a:ext cx="6861561" cy="508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720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36537" y="1182687"/>
            <a:ext cx="4564063" cy="5883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0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“Delivery”</a:t>
            </a:r>
            <a:endParaRPr lang="x-none" sz="50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MCYS provided a session for 24 hour on call psychiatrist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 to be directly available by pager</a:t>
            </a: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rgbClr val="807F83"/>
                </a:solidFill>
              </a:rPr>
              <a:t>Evaluation and feedback</a:t>
            </a:r>
            <a:r>
              <a:rPr lang="en-US" sz="2400" dirty="0" smtClean="0">
                <a:solidFill>
                  <a:srgbClr val="807F83"/>
                </a:solidFill>
              </a:rPr>
              <a:t> mechanism established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0" i="0" u="none" strike="noStrike" cap="none" baseline="0" dirty="0" smtClean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“Implementation    </a:t>
            </a: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dirty="0">
                <a:solidFill>
                  <a:srgbClr val="807F83"/>
                </a:solidFill>
              </a:rPr>
              <a:t>Science”</a:t>
            </a:r>
            <a:r>
              <a:rPr lang="x-none" sz="2800">
                <a:solidFill>
                  <a:srgbClr val="807F83"/>
                </a:solidFill>
              </a:rPr>
              <a:t>	</a:t>
            </a: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700711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4" name="Picture 3" descr="ba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628" y="2133600"/>
            <a:ext cx="33007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7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36537" y="1182687"/>
            <a:ext cx="8221663" cy="7299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0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“Development”</a:t>
            </a:r>
            <a:endParaRPr lang="x-none" sz="50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Establishment of alternatives to the ER, e.g. C-IT (Middlesex), OECCY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 (Oxford and Elgin)</a:t>
            </a:r>
          </a:p>
          <a:p>
            <a:pPr marL="920750" marR="0" lvl="0" indent="-457200" algn="l" rtl="0"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rgbClr val="807F83"/>
                </a:solidFill>
              </a:rPr>
              <a:t>Expansion of access through</a:t>
            </a:r>
            <a:r>
              <a:rPr lang="en-US" sz="2400" dirty="0" smtClean="0">
                <a:solidFill>
                  <a:srgbClr val="807F83"/>
                </a:solidFill>
              </a:rPr>
              <a:t> formal partnerships between schedule 1s without child and adolescent beds and MCYS agencies, e.g. SGH and HPCCY and GBHS and Keystone</a:t>
            </a:r>
          </a:p>
          <a:p>
            <a:pPr marL="920750" marR="0" lvl="0" indent="-457200" algn="l" rtl="0"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Integration</a:t>
            </a: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 with RMHC-AU when required/appropriate, e.g. tertiary </a:t>
            </a:r>
          </a:p>
          <a:p>
            <a:pPr marL="920750" marR="0" lvl="0" indent="-6350" algn="l" rtl="0"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b="0" i="0" u="none" strike="noStrike" cap="none" dirty="0" smtClean="0">
                <a:solidFill>
                  <a:srgbClr val="807F83"/>
                </a:solidFill>
                <a:sym typeface="Arial"/>
              </a:rPr>
              <a:t>care for youth &gt; 13 years or </a:t>
            </a:r>
          </a:p>
          <a:p>
            <a:pPr marL="920750" marR="0" lvl="0" indent="-6350" algn="l" rtl="0"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dirty="0">
                <a:solidFill>
                  <a:srgbClr val="807F83"/>
                </a:solidFill>
              </a:rPr>
              <a:t>a</a:t>
            </a:r>
            <a:r>
              <a:rPr lang="en-US" sz="2400" dirty="0" smtClean="0">
                <a:solidFill>
                  <a:srgbClr val="807F83"/>
                </a:solidFill>
              </a:rPr>
              <a:t>cute care capacity</a:t>
            </a:r>
          </a:p>
          <a:p>
            <a:pPr marL="920750" marR="0" lvl="0" indent="-6350" algn="l" rtl="0">
              <a:buClr>
                <a:schemeClr val="bg1">
                  <a:lumMod val="50000"/>
                </a:schemeClr>
              </a:buClr>
              <a:buSzPct val="101190"/>
            </a:pPr>
            <a:endParaRPr lang="en-US" sz="2400" b="0" i="0" u="none" strike="noStrike" cap="none" dirty="0">
              <a:solidFill>
                <a:srgbClr val="807F83"/>
              </a:solidFill>
              <a:sym typeface="Arial"/>
            </a:endParaRPr>
          </a:p>
          <a:p>
            <a:pPr marL="920750" marR="0" lvl="0" indent="-6350" algn="l" rtl="0">
              <a:buClr>
                <a:schemeClr val="bg1">
                  <a:lumMod val="50000"/>
                </a:schemeClr>
              </a:buClr>
              <a:buSzPct val="101190"/>
            </a:pPr>
            <a:r>
              <a:rPr lang="en-US" sz="2400" b="0" i="0" u="none" strike="noStrike" cap="none" dirty="0" err="1" smtClean="0">
                <a:solidFill>
                  <a:srgbClr val="807F83"/>
                </a:solidFill>
                <a:sym typeface="Arial"/>
              </a:rPr>
              <a:t>ity</a:t>
            </a:r>
            <a:endParaRPr lang="x-none" sz="2400" b="0" i="0" u="none" strike="noStrike" cap="none" baseline="0">
              <a:solidFill>
                <a:srgbClr val="807F83"/>
              </a:solidFill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700711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91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72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36537" y="1182687"/>
            <a:ext cx="8221663" cy="21851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920750" marR="0" lvl="0" indent="-6350" algn="l" rtl="0">
              <a:buClr>
                <a:schemeClr val="bg1">
                  <a:lumMod val="50000"/>
                </a:schemeClr>
              </a:buClr>
              <a:buSzPct val="101190"/>
            </a:pPr>
            <a:endParaRPr lang="en-US" sz="2400" b="0" i="0" u="none" strike="noStrike" cap="none" dirty="0">
              <a:solidFill>
                <a:srgbClr val="807F83"/>
              </a:solidFill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807F83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800" b="0" i="0" u="none" strike="noStrike" cap="none" baseline="0">
              <a:solidFill>
                <a:srgbClr val="807F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61" y="304800"/>
            <a:ext cx="4635413" cy="58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Shape 114"/>
          <p:cNvSpPr txBox="1"/>
          <p:nvPr/>
        </p:nvSpPr>
        <p:spPr>
          <a:xfrm>
            <a:off x="5700711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70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269875" y="702014"/>
            <a:ext cx="5826125" cy="4560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US" sz="5000" b="1" i="0" u="none" strike="noStrike" cap="none" baseline="0" dirty="0" smtClean="0">
                <a:solidFill>
                  <a:srgbClr val="3C1B71"/>
                </a:solidFill>
                <a:latin typeface="Arial"/>
                <a:ea typeface="Arial"/>
                <a:cs typeface="Arial"/>
                <a:sym typeface="Arial"/>
              </a:rPr>
              <a:t>Developmental Challenges</a:t>
            </a:r>
            <a:endParaRPr lang="x-none" sz="5000" b="1" i="0" u="none" strike="noStrike" cap="none" baseline="0">
              <a:solidFill>
                <a:srgbClr val="3C1B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0" marR="0" lvl="0" indent="-457200" algn="l" rtl="0"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07F83"/>
                </a:solidFill>
              </a:rPr>
              <a:t>Importance of access from acute care to community services and ability to repatriate to local services</a:t>
            </a:r>
          </a:p>
          <a:p>
            <a:pPr marL="920750" marR="0" lvl="0" indent="-457200" algn="l" rtl="0"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1190"/>
              <a:buFont typeface="Arial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rgbClr val="807F83"/>
                </a:solidFill>
                <a:sym typeface="Arial"/>
              </a:rPr>
              <a:t>Triage to tertiary services for children &lt; 13 years</a:t>
            </a:r>
            <a:endParaRPr lang="en-US" sz="2400" b="0" i="0" u="none" strike="noStrike" cap="none" dirty="0" smtClean="0">
              <a:solidFill>
                <a:srgbClr val="807F83"/>
              </a:solidFill>
              <a:sym typeface="Arial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5700712" y="104775"/>
            <a:ext cx="3189287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rgbClr val="4F2683"/>
                </a:solidFill>
              </a:rPr>
              <a:t>Birth and Development of a Model for Access to Acute Care Child and Adolescent Service </a:t>
            </a:r>
            <a:endParaRPr lang="x-none" sz="1600">
              <a:solidFill>
                <a:srgbClr val="4F268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21" y="2550909"/>
            <a:ext cx="2466667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8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458</Words>
  <Application>Microsoft Office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Tracy Henebry</cp:lastModifiedBy>
  <cp:revision>50</cp:revision>
  <dcterms:modified xsi:type="dcterms:W3CDTF">2013-11-08T18:14:29Z</dcterms:modified>
</cp:coreProperties>
</file>