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ach, Michael" initials="RM" lastIdx="5" clrIdx="0">
    <p:extLst>
      <p:ext uri="{19B8F6BF-5375-455C-9EA6-DF929625EA0E}">
        <p15:presenceInfo xmlns:p15="http://schemas.microsoft.com/office/powerpoint/2012/main" userId="S-1-5-21-2161282196-634274231-1024495604-63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353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555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857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144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449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003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020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195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512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083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016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4BF29-A870-48C4-9A81-C161D02F2703}" type="datetimeFigureOut">
              <a:rPr lang="en-CA" smtClean="0"/>
              <a:t>2022-10-25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AC2FB-16CC-4A16-89DA-F3CE19FB5E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742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3CF6086-FF14-43CE-9C10-DF18222B2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020" y="4182280"/>
            <a:ext cx="1728098" cy="249376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F6141F05-EC1D-46A2-9373-EBFD18376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7" y="-3353"/>
            <a:ext cx="12192000" cy="125328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en-CA" sz="2400" dirty="0"/>
              <a:t>Acute Inpatient Psychiatry Team Learning Challenge (AIP TLC)</a:t>
            </a:r>
            <a:br>
              <a:rPr lang="en-CA" sz="2400" dirty="0"/>
            </a:br>
            <a:r>
              <a:rPr lang="en-CA" sz="2400" dirty="0"/>
              <a:t>Simulation Focused Education in Mental Health</a:t>
            </a:r>
            <a:br>
              <a:rPr lang="en-CA" sz="2400" dirty="0"/>
            </a:br>
            <a:r>
              <a:rPr lang="en-CA" sz="2400" dirty="0"/>
              <a:t>Health Sciences North (Sudbury, Ontario)</a:t>
            </a:r>
            <a:br>
              <a:rPr lang="en-CA" sz="2400" dirty="0"/>
            </a:br>
            <a:r>
              <a:rPr lang="en-CA" sz="2400" dirty="0"/>
              <a:t>Nikki Palangio RN BScN CPMHN©, Ryan Prieur RN BScN, and Traci Franklin MSW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" y="-28941"/>
            <a:ext cx="1729116" cy="66226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35" y="1269557"/>
            <a:ext cx="4370434" cy="2467487"/>
          </a:xfrm>
          <a:prstGeom prst="rect">
            <a:avLst/>
          </a:prstGeom>
          <a:gradFill rotWithShape="0">
            <a:gsLst>
              <a:gs pos="0">
                <a:srgbClr val="F7FAFD"/>
              </a:gs>
              <a:gs pos="56999">
                <a:srgbClr val="B5D2EC"/>
              </a:gs>
              <a:gs pos="82999">
                <a:srgbClr val="B5D2EC"/>
              </a:gs>
              <a:gs pos="100000">
                <a:srgbClr val="CEE1F3"/>
              </a:gs>
            </a:gsLst>
            <a:lin ang="5400000" scaled="1"/>
          </a:gradFill>
          <a:ln w="25400" algn="ctr">
            <a:solidFill>
              <a:srgbClr val="DA6E3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Background</a:t>
            </a:r>
            <a:r>
              <a:rPr kumimoji="0" lang="en-CA" altLang="en-US" sz="1400" b="1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: </a:t>
            </a:r>
            <a:r>
              <a:rPr kumimoji="0" lang="en-CA" altLang="en-US" sz="140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Due to an increase in staff turnover</a:t>
            </a:r>
            <a:r>
              <a:rPr kumimoji="0" lang="en-CA" altLang="en-US" sz="1400" i="0" u="none" strike="noStrike" cap="none" normalizeH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related to the Covid-19 Pandemic, gaps in knowledge, confidence and varying levels of skills were identified on the inpatient unit.</a:t>
            </a:r>
            <a:r>
              <a:rPr lang="en-CA" altLang="en-US" sz="1400" dirty="0" smtClean="0">
                <a:latin typeface="Calibri" panose="020F0502020204030204" pitchFamily="34" charset="0"/>
              </a:rPr>
              <a:t> </a:t>
            </a:r>
            <a:r>
              <a:rPr lang="en-CA" altLang="en-US" sz="1400" dirty="0">
                <a:latin typeface="Calibri" panose="020F0502020204030204" pitchFamily="34" charset="0"/>
              </a:rPr>
              <a:t>Based on </a:t>
            </a:r>
            <a:r>
              <a:rPr lang="en-CA" altLang="en-US" sz="1400" dirty="0" smtClean="0">
                <a:latin typeface="Calibri" panose="020F0502020204030204" pitchFamily="34" charset="0"/>
              </a:rPr>
              <a:t>learning needs and feedback </a:t>
            </a:r>
            <a:r>
              <a:rPr lang="en-CA" altLang="en-US" sz="1400" dirty="0">
                <a:latin typeface="Calibri" panose="020F0502020204030204" pitchFamily="34" charset="0"/>
              </a:rPr>
              <a:t>garnered directly from a staff survey, an innovative </a:t>
            </a:r>
            <a:r>
              <a:rPr lang="en-CA" altLang="en-US" sz="1400" dirty="0" smtClean="0">
                <a:latin typeface="Calibri" panose="020F0502020204030204" pitchFamily="34" charset="0"/>
              </a:rPr>
              <a:t>education initiative based in </a:t>
            </a:r>
            <a:r>
              <a:rPr lang="en-CA" altLang="en-US" sz="1400" dirty="0">
                <a:latin typeface="Calibri" panose="020F0502020204030204" pitchFamily="34" charset="0"/>
              </a:rPr>
              <a:t>simulation was used to teach: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CA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e-escalation techniques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Violence and suicide risk assessments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Recognizing and treating substance </a:t>
            </a:r>
            <a:r>
              <a:rPr kumimoji="0" lang="en-CA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withdrawal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CA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Trauma Informed Care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CA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Dealing with Vicarious Trauma for staff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071" y="3821318"/>
            <a:ext cx="4379959" cy="2973969"/>
          </a:xfrm>
          <a:prstGeom prst="rect">
            <a:avLst/>
          </a:prstGeom>
          <a:gradFill>
            <a:gsLst>
              <a:gs pos="0">
                <a:srgbClr val="F7FAFD"/>
              </a:gs>
              <a:gs pos="56999">
                <a:srgbClr val="B5D2EC"/>
              </a:gs>
              <a:gs pos="82999">
                <a:srgbClr val="B5D2EC"/>
              </a:gs>
              <a:gs pos="100000">
                <a:srgbClr val="CEE1F3"/>
              </a:gs>
            </a:gsLst>
            <a:lin ang="5400000" scaled="1"/>
          </a:gradFill>
          <a:ln w="28575">
            <a:solidFill>
              <a:srgbClr val="DA6E32"/>
            </a:solidFill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CA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Goal: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Acute Inpatient Psychiatry Team Learning Challenge combined </a:t>
            </a:r>
            <a:r>
              <a:rPr kumimoji="0" lang="en-CA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simulation 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traditional didactic learning to enhance </a:t>
            </a:r>
            <a:r>
              <a:rPr kumimoji="0" lang="en-CA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knowledge, skills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kumimoji="0" lang="en-CA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increase self-efficacy,</a:t>
            </a:r>
            <a:r>
              <a:rPr kumimoji="0" lang="en-CA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CA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lang="en-CA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enhance skills </a:t>
            </a:r>
            <a:r>
              <a:rPr lang="en-CA" altLang="en-US" sz="1400" dirty="0" smtClean="0">
                <a:latin typeface="Calibri" panose="020F0502020204030204" pitchFamily="34" charset="0"/>
              </a:rPr>
              <a:t>transferred to clinical practice</a:t>
            </a:r>
            <a:r>
              <a:rPr lang="en-CA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Simulation based education provides an</a:t>
            </a:r>
            <a:r>
              <a:rPr kumimoji="0" lang="en-CA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opportunity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staff to learn and </a:t>
            </a:r>
            <a:r>
              <a:rPr kumimoji="0" lang="en-CA" altLang="en-US" sz="1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practice new skills in a safe environment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with</a:t>
            </a:r>
            <a:r>
              <a:rPr kumimoji="0" lang="en-CA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 aim to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CA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Reduce future workplace violent events through improved staff response to patients in distress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CA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Model </a:t>
            </a:r>
            <a:r>
              <a:rPr kumimoji="0" lang="en-CA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working as a team to manage behaviours and enhance physical and psychological safety for both staff and patients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9490" y="1286033"/>
            <a:ext cx="3703257" cy="2893100"/>
          </a:xfrm>
          <a:prstGeom prst="rect">
            <a:avLst/>
          </a:prstGeom>
          <a:gradFill>
            <a:gsLst>
              <a:gs pos="0">
                <a:srgbClr val="F7FAFD"/>
              </a:gs>
              <a:gs pos="56999">
                <a:srgbClr val="B5D2EC"/>
              </a:gs>
              <a:gs pos="82999">
                <a:srgbClr val="B5D2EC"/>
              </a:gs>
              <a:gs pos="100000">
                <a:srgbClr val="CEE1F3"/>
              </a:gs>
            </a:gsLst>
            <a:lin ang="5400000" scaled="1"/>
          </a:gradFill>
          <a:ln w="28575">
            <a:solidFill>
              <a:srgbClr val="DA6E32"/>
            </a:solidFill>
          </a:ln>
        </p:spPr>
        <p:txBody>
          <a:bodyPr wrap="square" rtlCol="0">
            <a:spAutoFit/>
          </a:bodyPr>
          <a:lstStyle/>
          <a:p>
            <a:r>
              <a:rPr lang="en-CA" sz="1400" b="1" dirty="0"/>
              <a:t>The Sim Event</a:t>
            </a:r>
            <a:r>
              <a:rPr lang="en-CA" sz="1400" dirty="0"/>
              <a:t>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/>
              <a:t>Case vignettes focussed on staff’s identified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/>
              <a:t>Standardized patients from local medical school trained for accuracy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/>
              <a:t>Multiple room venues, scenarios, and small groups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/>
              <a:t>Guidance from addiction experts regarding substance use and </a:t>
            </a:r>
            <a:r>
              <a:rPr lang="en-CA" sz="1400" dirty="0" smtClean="0"/>
              <a:t>withdrawal</a:t>
            </a:r>
            <a:endParaRPr lang="en-CA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/>
              <a:t>P.E.A.R.L.S. method used for debriefing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/>
              <a:t>Educational packages for each learner contained takeaways for future reference, </a:t>
            </a:r>
          </a:p>
          <a:p>
            <a:endParaRPr lang="en-CA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8330413" y="1266410"/>
            <a:ext cx="3845227" cy="2893100"/>
          </a:xfrm>
          <a:prstGeom prst="rect">
            <a:avLst/>
          </a:prstGeom>
          <a:gradFill>
            <a:gsLst>
              <a:gs pos="100000">
                <a:schemeClr val="accent1">
                  <a:lumMod val="40000"/>
                  <a:lumOff val="60000"/>
                </a:schemeClr>
              </a:gs>
              <a:gs pos="7000">
                <a:schemeClr val="bg1"/>
              </a:gs>
            </a:gsLst>
          </a:gradFill>
          <a:ln w="28575">
            <a:solidFill>
              <a:srgbClr val="DA6E3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1400" b="1" dirty="0"/>
              <a:t>Outcomes:</a:t>
            </a:r>
            <a:r>
              <a:rPr lang="en-CA" sz="1400" dirty="0"/>
              <a:t> </a:t>
            </a:r>
          </a:p>
          <a:p>
            <a:r>
              <a:rPr lang="en-CA" sz="1400" b="1" dirty="0"/>
              <a:t>Successes:</a:t>
            </a:r>
            <a:r>
              <a:rPr lang="en-CA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 smtClean="0"/>
              <a:t>Post Survey Ratings noted increased confidence increasing likelihood that behaviour changes will occur in clinical practice, leading to more positive patient experiences and staff outcomes</a:t>
            </a:r>
            <a:endParaRPr lang="en-CA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/>
              <a:t>Staff enthusiasm and genuine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 smtClean="0"/>
              <a:t>Senior </a:t>
            </a:r>
            <a:r>
              <a:rPr lang="en-CA" sz="1400" dirty="0"/>
              <a:t>and junior staff as well as multi-disciplinary worked together in the scenarios</a:t>
            </a:r>
          </a:p>
          <a:p>
            <a:r>
              <a:rPr lang="en-CA" sz="1400" b="1" dirty="0"/>
              <a:t>Challenges: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400" dirty="0"/>
              <a:t>Staff often pulled from education to front line work due to significant staffing challenges</a:t>
            </a:r>
            <a:endParaRPr lang="en-CA" sz="1400" b="1" dirty="0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10450B0-ED66-4744-94EF-7AC43F24AC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2107" y="4213724"/>
            <a:ext cx="1659020" cy="244856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023926" y="6195124"/>
            <a:ext cx="308569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/>
              <a:t>Nikki Palangio: npalangio@hsnsudbury.ca</a:t>
            </a:r>
          </a:p>
          <a:p>
            <a:r>
              <a:rPr lang="en-CA" sz="1100" dirty="0"/>
              <a:t>Ryan Prieur: rprieur@hsnsudbury.ca</a:t>
            </a:r>
          </a:p>
          <a:p>
            <a:r>
              <a:rPr lang="en-CA" sz="1100" dirty="0"/>
              <a:t>Traci Franklin: tfranklin@hsnsudbury.ca</a:t>
            </a:r>
          </a:p>
        </p:txBody>
      </p:sp>
      <p:sp>
        <p:nvSpPr>
          <p:cNvPr id="15" name="Text Box 2">
            <a:extLst>
              <a:ext uri="{FF2B5EF4-FFF2-40B4-BE49-F238E27FC236}">
                <a16:creationId xmlns="" xmlns:a16="http://schemas.microsoft.com/office/drawing/2014/main" id="{4F556A78-2DEE-4BD7-A6C5-A4C910CE1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0412" y="4290406"/>
            <a:ext cx="3845227" cy="1789118"/>
          </a:xfrm>
          <a:prstGeom prst="rect">
            <a:avLst/>
          </a:prstGeom>
          <a:gradFill rotWithShape="0">
            <a:gsLst>
              <a:gs pos="0">
                <a:srgbClr val="F7FAFD"/>
              </a:gs>
              <a:gs pos="56999">
                <a:srgbClr val="B5D2EC"/>
              </a:gs>
              <a:gs pos="82999">
                <a:srgbClr val="B5D2EC"/>
              </a:gs>
              <a:gs pos="100000">
                <a:srgbClr val="CEE1F3"/>
              </a:gs>
            </a:gsLst>
            <a:lin ang="5400000" scaled="1"/>
          </a:gradFill>
          <a:ln w="25400" algn="ctr">
            <a:solidFill>
              <a:srgbClr val="DA6E3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altLang="en-US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Future Considerations: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CA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 and Post Confidence Rating Scales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CA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Review workplace violent events and staff response to patients in distress via chart audit and qualitative interviews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CA" alt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Qualitative Interviews to ascertain learner’s perceptions of incorporating skills into their practice.</a:t>
            </a:r>
            <a:endParaRPr lang="en-CA" altLang="en-US" sz="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502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345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Acute Inpatient Psychiatry Team Learning Challenge (AIP TLC) Simulation Focused Education in Mental Health Health Sciences North (Sudbury, Ontario) Nikki Palangio RN BScN CPMHN©, Ryan Prieur RN BScN, and Traci Franklin MSW</vt:lpstr>
    </vt:vector>
  </TitlesOfParts>
  <Company>HSN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Inpatient Psychiatry Team Learning Challenge (AIP TLC) Simulation…. Health Sciences North (Sudbury, Ontario) Nikki Palangio RN BScN CPMHN©, Ryan Prieur RN BScN, and Traci Franklin MSW</dc:title>
  <dc:creator>Franklin, Traci</dc:creator>
  <cp:lastModifiedBy>June Hylands</cp:lastModifiedBy>
  <cp:revision>21</cp:revision>
  <cp:lastPrinted>2022-10-25T17:14:17Z</cp:lastPrinted>
  <dcterms:created xsi:type="dcterms:W3CDTF">2022-10-12T15:20:15Z</dcterms:created>
  <dcterms:modified xsi:type="dcterms:W3CDTF">2022-10-25T17:22:28Z</dcterms:modified>
</cp:coreProperties>
</file>