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4598" r:id="rId4"/>
    <p:sldMasterId id="2147484610" r:id="rId5"/>
    <p:sldMasterId id="2147484641" r:id="rId6"/>
  </p:sldMasterIdLst>
  <p:notesMasterIdLst>
    <p:notesMasterId r:id="rId40"/>
  </p:notesMasterIdLst>
  <p:handoutMasterIdLst>
    <p:handoutMasterId r:id="rId41"/>
  </p:handoutMasterIdLst>
  <p:sldIdLst>
    <p:sldId id="650" r:id="rId7"/>
    <p:sldId id="649" r:id="rId8"/>
    <p:sldId id="651" r:id="rId9"/>
    <p:sldId id="654" r:id="rId10"/>
    <p:sldId id="660" r:id="rId11"/>
    <p:sldId id="652" r:id="rId12"/>
    <p:sldId id="623" r:id="rId13"/>
    <p:sldId id="422" r:id="rId14"/>
    <p:sldId id="655" r:id="rId15"/>
    <p:sldId id="656" r:id="rId16"/>
    <p:sldId id="1173" r:id="rId17"/>
    <p:sldId id="1174" r:id="rId18"/>
    <p:sldId id="627" r:id="rId19"/>
    <p:sldId id="1169" r:id="rId20"/>
    <p:sldId id="1172" r:id="rId21"/>
    <p:sldId id="624" r:id="rId22"/>
    <p:sldId id="661" r:id="rId23"/>
    <p:sldId id="657" r:id="rId24"/>
    <p:sldId id="658" r:id="rId25"/>
    <p:sldId id="1175" r:id="rId26"/>
    <p:sldId id="647" r:id="rId27"/>
    <p:sldId id="1176" r:id="rId28"/>
    <p:sldId id="1177" r:id="rId29"/>
    <p:sldId id="1178" r:id="rId30"/>
    <p:sldId id="1179" r:id="rId31"/>
    <p:sldId id="1180" r:id="rId32"/>
    <p:sldId id="1181" r:id="rId33"/>
    <p:sldId id="1182" r:id="rId34"/>
    <p:sldId id="1183" r:id="rId35"/>
    <p:sldId id="1184" r:id="rId36"/>
    <p:sldId id="1185" r:id="rId37"/>
    <p:sldId id="1186" r:id="rId38"/>
    <p:sldId id="1187" r:id="rId39"/>
  </p:sldIdLst>
  <p:sldSz cx="9144000" cy="6858000" type="screen4x3"/>
  <p:notesSz cx="9296400" cy="7010400"/>
  <p:custDataLst>
    <p:tags r:id="rId42"/>
  </p:custDataLst>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70" userDrawn="1">
          <p15:clr>
            <a:srgbClr val="A4A3A4"/>
          </p15:clr>
        </p15:guide>
        <p15:guide id="2" orient="horz" pos="469" userDrawn="1">
          <p15:clr>
            <a:srgbClr val="A4A3A4"/>
          </p15:clr>
        </p15:guide>
        <p15:guide id="3" orient="horz" pos="349" userDrawn="1">
          <p15:clr>
            <a:srgbClr val="A4A3A4"/>
          </p15:clr>
        </p15:guide>
        <p15:guide id="4" pos="2835" userDrawn="1">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7" name="McPherson, Mark" initials="MM" lastIdx="3" clrIdx="7">
    <p:extLst>
      <p:ext uri="{19B8F6BF-5375-455C-9EA6-DF929625EA0E}">
        <p15:presenceInfo xmlns:p15="http://schemas.microsoft.com/office/powerpoint/2012/main" userId="S-1-5-21-535683054-4239906057-3132855710-3292" providerId="AD"/>
      </p:ext>
    </p:extLst>
  </p:cmAuthor>
  <p:cmAuthor id="1" name="Loren Aytona" initials="" lastIdx="37" clrIdx="1"/>
  <p:cmAuthor id="2" name="Adatia, Tasleen" initials="AT" lastIdx="13" clrIdx="2"/>
  <p:cmAuthor id="3" name="Ng, Jessica" initials="NJ" lastIdx="2" clrIdx="3"/>
  <p:cmAuthor id="4" name="Bennett, Suzannah" initials="BS" lastIdx="1" clrIdx="4">
    <p:extLst>
      <p:ext uri="{19B8F6BF-5375-455C-9EA6-DF929625EA0E}">
        <p15:presenceInfo xmlns:p15="http://schemas.microsoft.com/office/powerpoint/2012/main" userId="S::sbennett@hqontario.ca::a275cb3f-6118-46c6-a80f-c6865482db72" providerId="AD"/>
      </p:ext>
    </p:extLst>
  </p:cmAuthor>
  <p:cmAuthor id="5" name="Kashfia" initials="K" lastIdx="8" clrIdx="5">
    <p:extLst>
      <p:ext uri="{19B8F6BF-5375-455C-9EA6-DF929625EA0E}">
        <p15:presenceInfo xmlns:p15="http://schemas.microsoft.com/office/powerpoint/2012/main" userId="Kashfia" providerId="None"/>
      </p:ext>
    </p:extLst>
  </p:cmAuthor>
  <p:cmAuthor id="6" name="Johnson, Stacey" initials="JS" lastIdx="11" clrIdx="6">
    <p:extLst>
      <p:ext uri="{19B8F6BF-5375-455C-9EA6-DF929625EA0E}">
        <p15:presenceInfo xmlns:p15="http://schemas.microsoft.com/office/powerpoint/2012/main" userId="S::sjohnson@hqontario.ca::c1d74880-3551-4508-8754-1d2254d9d2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8A"/>
    <a:srgbClr val="FCD8D8"/>
    <a:srgbClr val="F5F5F5"/>
    <a:srgbClr val="F9B9B9"/>
    <a:srgbClr val="FFCF37"/>
    <a:srgbClr val="00A0AF"/>
    <a:srgbClr val="EDFDFF"/>
    <a:srgbClr val="EEDACF"/>
    <a:srgbClr val="F7F7F7"/>
    <a:srgbClr val="D249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3AC3F0-6B0E-9A2A-2973-4FDF6F210F21}" v="9" dt="2018-10-25T21:05:01.51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36" autoAdjust="0"/>
    <p:restoredTop sz="94660"/>
  </p:normalViewPr>
  <p:slideViewPr>
    <p:cSldViewPr snapToGrid="0">
      <p:cViewPr varScale="1">
        <p:scale>
          <a:sx n="104" d="100"/>
          <a:sy n="104" d="100"/>
        </p:scale>
        <p:origin x="3342" y="108"/>
      </p:cViewPr>
      <p:guideLst>
        <p:guide orient="horz" pos="470"/>
        <p:guide orient="horz" pos="469"/>
        <p:guide orient="horz" pos="349"/>
        <p:guide pos="2835"/>
      </p:guideLst>
    </p:cSldViewPr>
  </p:slideViewPr>
  <p:notesTextViewPr>
    <p:cViewPr>
      <p:scale>
        <a:sx n="1" d="1"/>
        <a:sy n="1" d="1"/>
      </p:scale>
      <p:origin x="0" y="0"/>
    </p:cViewPr>
  </p:notesTextViewPr>
  <p:notesViewPr>
    <p:cSldViewPr snapToGrid="0">
      <p:cViewPr>
        <p:scale>
          <a:sx n="1" d="2"/>
          <a:sy n="1" d="2"/>
        </p:scale>
        <p:origin x="0" y="0"/>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commentAuthors" Target="commentAuthors.xml"/><Relationship Id="rId48" Type="http://schemas.microsoft.com/office/2015/10/relationships/revisionInfo" Target="revisionInfo.xml"/></Relationships>
</file>

<file path=ppt/comments/comment1.xml><?xml version="1.0" encoding="utf-8"?>
<p:cmLst xmlns:a="http://schemas.openxmlformats.org/drawingml/2006/main" xmlns:r="http://schemas.openxmlformats.org/officeDocument/2006/relationships" xmlns:p="http://schemas.openxmlformats.org/presentationml/2006/main">
  <p:cm authorId="6" dt="2018-10-22T08:27:23.432" idx="4">
    <p:pos x="10" y="10"/>
    <p:text>This slide seems out of place where it was - think it fits better here</p:text>
    <p:extLst>
      <p:ext uri="{C676402C-5697-4E1C-873F-D02D1690AC5C}">
        <p15:threadingInfo xmlns:p15="http://schemas.microsoft.com/office/powerpoint/2012/main" timeZoneBias="240"/>
      </p:ext>
    </p:extLst>
  </p:cm>
  <p:cm authorId="5" dt="2018-10-22T17:45:48.715" idx="4">
    <p:pos x="10" y="106"/>
    <p:text>noted</p:text>
    <p:extLst>
      <p:ext uri="{C676402C-5697-4E1C-873F-D02D1690AC5C}">
        <p15:threadingInfo xmlns:p15="http://schemas.microsoft.com/office/powerpoint/2012/main" timeZoneBias="240">
          <p15:parentCm authorId="6" idx="4"/>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6" dt="2018-10-22T08:12:54.260" idx="2">
    <p:pos x="10" y="10"/>
    <p:text>Added borders around pictures</p:text>
    <p:extLst>
      <p:ext uri="{C676402C-5697-4E1C-873F-D02D1690AC5C}">
        <p15:threadingInfo xmlns:p15="http://schemas.microsoft.com/office/powerpoint/2012/main" timeZoneBias="240"/>
      </p:ext>
    </p:extLst>
  </p:cm>
  <p:cm authorId="7" dt="2018-10-22T14:39:56.653" idx="2">
    <p:pos x="106" y="106"/>
    <p:text>Added Our slide deck and Measurment Guide, replaced InfoGraphic</p:text>
    <p:extLst>
      <p:ext uri="{C676402C-5697-4E1C-873F-D02D1690AC5C}">
        <p15:threadingInfo xmlns:p15="http://schemas.microsoft.com/office/powerpoint/2012/main" timeZoneBias="240"/>
      </p:ext>
    </p:extLst>
  </p:cm>
  <p:cm authorId="6" dt="2018-10-22T15:56:31.682" idx="11">
    <p:pos x="106" y="202"/>
    <p:text>Thanks!</p:text>
    <p:extLst>
      <p:ext uri="{C676402C-5697-4E1C-873F-D02D1690AC5C}">
        <p15:threadingInfo xmlns:p15="http://schemas.microsoft.com/office/powerpoint/2012/main" timeZoneBias="240">
          <p15:parentCm authorId="7" idx="2"/>
        </p15:threadingInfo>
      </p:ext>
    </p:extLst>
  </p:cm>
  <p:cm authorId="5" dt="2018-10-22T17:45:25.039" idx="3">
    <p:pos x="106" y="298"/>
    <p:text>Thanks SJ &amp; MM!</p:text>
    <p:extLst>
      <p:ext uri="{C676402C-5697-4E1C-873F-D02D1690AC5C}">
        <p15:threadingInfo xmlns:p15="http://schemas.microsoft.com/office/powerpoint/2012/main" timeZoneBias="240">
          <p15:parentCm authorId="7" idx="2"/>
        </p15:threadingInfo>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F5170-CD10-4485-85D9-A43A9E6C897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22F8971-F0DF-472D-95C0-BA9711B11DF6}">
      <dgm:prSet phldrT="[Text]" custT="1"/>
      <dgm:spPr>
        <a:solidFill>
          <a:srgbClr val="389EB2"/>
        </a:solidFill>
      </dgm:spPr>
      <dgm:t>
        <a:bodyPr/>
        <a:lstStyle/>
        <a:p>
          <a:r>
            <a:rPr lang="en-US" sz="1800" b="1" i="0"/>
            <a:t>Help health care professionals know what care to offer, based on evidence and expert consensus</a:t>
          </a:r>
          <a:r>
            <a:rPr lang="en-US" sz="1800" b="0" i="0"/>
            <a:t> </a:t>
          </a:r>
          <a:endParaRPr lang="en-US" sz="1800" b="1"/>
        </a:p>
      </dgm:t>
    </dgm:pt>
    <dgm:pt modelId="{4D523A8E-BF20-40BE-A997-BECBD45A43A2}" type="parTrans" cxnId="{D9D1A8D7-2D13-442B-895B-87107E3C7F9B}">
      <dgm:prSet/>
      <dgm:spPr/>
      <dgm:t>
        <a:bodyPr/>
        <a:lstStyle/>
        <a:p>
          <a:endParaRPr lang="en-US"/>
        </a:p>
      </dgm:t>
    </dgm:pt>
    <dgm:pt modelId="{87807F56-717B-437D-8357-7F7EC766DD35}" type="sibTrans" cxnId="{D9D1A8D7-2D13-442B-895B-87107E3C7F9B}">
      <dgm:prSet/>
      <dgm:spPr/>
      <dgm:t>
        <a:bodyPr/>
        <a:lstStyle/>
        <a:p>
          <a:endParaRPr lang="en-US"/>
        </a:p>
      </dgm:t>
    </dgm:pt>
    <dgm:pt modelId="{641AFC70-DB88-412C-BF4D-AF094EFAD060}">
      <dgm:prSet custT="1"/>
      <dgm:spPr>
        <a:solidFill>
          <a:srgbClr val="3B6B9B"/>
        </a:solidFill>
      </dgm:spPr>
      <dgm:t>
        <a:bodyPr/>
        <a:lstStyle/>
        <a:p>
          <a:r>
            <a:rPr lang="en-US" sz="1800" b="1" i="0"/>
            <a:t>Help health care organizations measure, assess, and improve the quality of care they provide</a:t>
          </a:r>
          <a:endParaRPr lang="en-US" sz="1800" b="1"/>
        </a:p>
      </dgm:t>
    </dgm:pt>
    <dgm:pt modelId="{51DF4E73-84D2-4C71-B637-37295D9BBB17}" type="parTrans" cxnId="{1ED5BF27-9B13-4486-895C-DE8BE08860EB}">
      <dgm:prSet/>
      <dgm:spPr/>
      <dgm:t>
        <a:bodyPr/>
        <a:lstStyle/>
        <a:p>
          <a:endParaRPr lang="en-US"/>
        </a:p>
      </dgm:t>
    </dgm:pt>
    <dgm:pt modelId="{E746E011-6488-4F00-AA4F-29465A3AA9E7}" type="sibTrans" cxnId="{1ED5BF27-9B13-4486-895C-DE8BE08860EB}">
      <dgm:prSet/>
      <dgm:spPr/>
      <dgm:t>
        <a:bodyPr/>
        <a:lstStyle/>
        <a:p>
          <a:endParaRPr lang="en-US"/>
        </a:p>
      </dgm:t>
    </dgm:pt>
    <dgm:pt modelId="{BE5ED5D8-DD0E-4501-A549-D2736B552CA0}">
      <dgm:prSet custT="1"/>
      <dgm:spPr>
        <a:solidFill>
          <a:srgbClr val="669684"/>
        </a:solidFill>
      </dgm:spPr>
      <dgm:t>
        <a:bodyPr/>
        <a:lstStyle/>
        <a:p>
          <a:r>
            <a:rPr lang="en-US" sz="1800" b="1" i="0"/>
            <a:t>Help ensure consistent, high quality care across the province</a:t>
          </a:r>
          <a:endParaRPr lang="en-US" sz="1800" b="1"/>
        </a:p>
      </dgm:t>
    </dgm:pt>
    <dgm:pt modelId="{8CCB833E-D8EA-49E0-9DCC-55978787E595}" type="parTrans" cxnId="{D79F5477-325F-474B-BFCF-266A0BE0C79C}">
      <dgm:prSet/>
      <dgm:spPr/>
      <dgm:t>
        <a:bodyPr/>
        <a:lstStyle/>
        <a:p>
          <a:endParaRPr lang="en-US"/>
        </a:p>
      </dgm:t>
    </dgm:pt>
    <dgm:pt modelId="{A822CBB2-BB0A-4EF4-9FB6-5CCC6E6303A1}" type="sibTrans" cxnId="{D79F5477-325F-474B-BFCF-266A0BE0C79C}">
      <dgm:prSet/>
      <dgm:spPr/>
      <dgm:t>
        <a:bodyPr/>
        <a:lstStyle/>
        <a:p>
          <a:endParaRPr lang="en-US"/>
        </a:p>
      </dgm:t>
    </dgm:pt>
    <dgm:pt modelId="{02F62AD5-798D-4181-B022-DABC92325870}">
      <dgm:prSet phldrT="[Text]" custT="1"/>
      <dgm:spPr>
        <a:ln>
          <a:noFill/>
        </a:ln>
        <a:effectLst/>
      </dgm:spPr>
      <dgm:t>
        <a:bodyPr/>
        <a:lstStyle/>
        <a:p>
          <a:r>
            <a:rPr lang="en-US" sz="1800" b="1" i="0"/>
            <a:t>Help patients, residents, families, and caregivers know what to ask for in their care </a:t>
          </a:r>
          <a:endParaRPr lang="en-US" sz="1800" b="1"/>
        </a:p>
      </dgm:t>
    </dgm:pt>
    <dgm:pt modelId="{F7096FD8-7228-4435-A690-1C4019F43E64}" type="sibTrans" cxnId="{A572B9BA-6BAE-4488-B021-C025FAE65C8F}">
      <dgm:prSet/>
      <dgm:spPr/>
      <dgm:t>
        <a:bodyPr/>
        <a:lstStyle/>
        <a:p>
          <a:endParaRPr lang="en-US"/>
        </a:p>
      </dgm:t>
    </dgm:pt>
    <dgm:pt modelId="{3808D909-EAE8-4C93-BFE9-AD0822C420E4}" type="parTrans" cxnId="{A572B9BA-6BAE-4488-B021-C025FAE65C8F}">
      <dgm:prSet/>
      <dgm:spPr/>
      <dgm:t>
        <a:bodyPr/>
        <a:lstStyle/>
        <a:p>
          <a:endParaRPr lang="en-US"/>
        </a:p>
      </dgm:t>
    </dgm:pt>
    <dgm:pt modelId="{59F16EDD-AE09-41C1-9178-1005602881AC}" type="pres">
      <dgm:prSet presAssocID="{F70F5170-CD10-4485-85D9-A43A9E6C897E}" presName="diagram" presStyleCnt="0">
        <dgm:presLayoutVars>
          <dgm:dir/>
          <dgm:resizeHandles val="exact"/>
        </dgm:presLayoutVars>
      </dgm:prSet>
      <dgm:spPr/>
    </dgm:pt>
    <dgm:pt modelId="{3A788BF8-2EBF-4EAF-A87D-ED81EF96C325}" type="pres">
      <dgm:prSet presAssocID="{02F62AD5-798D-4181-B022-DABC92325870}" presName="node" presStyleLbl="node1" presStyleIdx="0" presStyleCnt="4">
        <dgm:presLayoutVars>
          <dgm:bulletEnabled val="1"/>
        </dgm:presLayoutVars>
      </dgm:prSet>
      <dgm:spPr/>
    </dgm:pt>
    <dgm:pt modelId="{421369B5-9A55-4222-B54B-D37FD1C91129}" type="pres">
      <dgm:prSet presAssocID="{F7096FD8-7228-4435-A690-1C4019F43E64}" presName="sibTrans" presStyleCnt="0"/>
      <dgm:spPr/>
    </dgm:pt>
    <dgm:pt modelId="{3CAAF4E5-77DB-4A44-960A-16E8C59147EF}" type="pres">
      <dgm:prSet presAssocID="{322F8971-F0DF-472D-95C0-BA9711B11DF6}" presName="node" presStyleLbl="node1" presStyleIdx="1" presStyleCnt="4" custLinFactNeighborX="677" custLinFactNeighborY="1613">
        <dgm:presLayoutVars>
          <dgm:bulletEnabled val="1"/>
        </dgm:presLayoutVars>
      </dgm:prSet>
      <dgm:spPr/>
    </dgm:pt>
    <dgm:pt modelId="{6FA52852-4CC0-40A1-8A89-56282C01AD87}" type="pres">
      <dgm:prSet presAssocID="{87807F56-717B-437D-8357-7F7EC766DD35}" presName="sibTrans" presStyleCnt="0"/>
      <dgm:spPr/>
    </dgm:pt>
    <dgm:pt modelId="{52569B33-71BD-4ED9-94A4-6B7602EBB6EF}" type="pres">
      <dgm:prSet presAssocID="{641AFC70-DB88-412C-BF4D-AF094EFAD060}" presName="node" presStyleLbl="node1" presStyleIdx="2" presStyleCnt="4">
        <dgm:presLayoutVars>
          <dgm:bulletEnabled val="1"/>
        </dgm:presLayoutVars>
      </dgm:prSet>
      <dgm:spPr/>
    </dgm:pt>
    <dgm:pt modelId="{4855ECAC-F9C4-4877-921C-BFCCC591816C}" type="pres">
      <dgm:prSet presAssocID="{E746E011-6488-4F00-AA4F-29465A3AA9E7}" presName="sibTrans" presStyleCnt="0"/>
      <dgm:spPr/>
    </dgm:pt>
    <dgm:pt modelId="{1D491102-124B-463F-8464-FEFE997FF070}" type="pres">
      <dgm:prSet presAssocID="{BE5ED5D8-DD0E-4501-A549-D2736B552CA0}" presName="node" presStyleLbl="node1" presStyleIdx="3" presStyleCnt="4">
        <dgm:presLayoutVars>
          <dgm:bulletEnabled val="1"/>
        </dgm:presLayoutVars>
      </dgm:prSet>
      <dgm:spPr/>
    </dgm:pt>
  </dgm:ptLst>
  <dgm:cxnLst>
    <dgm:cxn modelId="{A2431723-37F7-4865-926E-296A98A84F04}" type="presOf" srcId="{322F8971-F0DF-472D-95C0-BA9711B11DF6}" destId="{3CAAF4E5-77DB-4A44-960A-16E8C59147EF}" srcOrd="0" destOrd="0" presId="urn:microsoft.com/office/officeart/2005/8/layout/default"/>
    <dgm:cxn modelId="{1ED5BF27-9B13-4486-895C-DE8BE08860EB}" srcId="{F70F5170-CD10-4485-85D9-A43A9E6C897E}" destId="{641AFC70-DB88-412C-BF4D-AF094EFAD060}" srcOrd="2" destOrd="0" parTransId="{51DF4E73-84D2-4C71-B637-37295D9BBB17}" sibTransId="{E746E011-6488-4F00-AA4F-29465A3AA9E7}"/>
    <dgm:cxn modelId="{E688F630-55D9-4062-8828-AA2207C358EF}" type="presOf" srcId="{BE5ED5D8-DD0E-4501-A549-D2736B552CA0}" destId="{1D491102-124B-463F-8464-FEFE997FF070}" srcOrd="0" destOrd="0" presId="urn:microsoft.com/office/officeart/2005/8/layout/default"/>
    <dgm:cxn modelId="{07D1A240-00BD-4B09-B0C6-2BDBEF2B0E68}" type="presOf" srcId="{641AFC70-DB88-412C-BF4D-AF094EFAD060}" destId="{52569B33-71BD-4ED9-94A4-6B7602EBB6EF}" srcOrd="0" destOrd="0" presId="urn:microsoft.com/office/officeart/2005/8/layout/default"/>
    <dgm:cxn modelId="{D79F5477-325F-474B-BFCF-266A0BE0C79C}" srcId="{F70F5170-CD10-4485-85D9-A43A9E6C897E}" destId="{BE5ED5D8-DD0E-4501-A549-D2736B552CA0}" srcOrd="3" destOrd="0" parTransId="{8CCB833E-D8EA-49E0-9DCC-55978787E595}" sibTransId="{A822CBB2-BB0A-4EF4-9FB6-5CCC6E6303A1}"/>
    <dgm:cxn modelId="{A572B9BA-6BAE-4488-B021-C025FAE65C8F}" srcId="{F70F5170-CD10-4485-85D9-A43A9E6C897E}" destId="{02F62AD5-798D-4181-B022-DABC92325870}" srcOrd="0" destOrd="0" parTransId="{3808D909-EAE8-4C93-BFE9-AD0822C420E4}" sibTransId="{F7096FD8-7228-4435-A690-1C4019F43E64}"/>
    <dgm:cxn modelId="{F19440D6-C9B4-4E27-B01C-41862A3B3396}" type="presOf" srcId="{F70F5170-CD10-4485-85D9-A43A9E6C897E}" destId="{59F16EDD-AE09-41C1-9178-1005602881AC}" srcOrd="0" destOrd="0" presId="urn:microsoft.com/office/officeart/2005/8/layout/default"/>
    <dgm:cxn modelId="{D9D1A8D7-2D13-442B-895B-87107E3C7F9B}" srcId="{F70F5170-CD10-4485-85D9-A43A9E6C897E}" destId="{322F8971-F0DF-472D-95C0-BA9711B11DF6}" srcOrd="1" destOrd="0" parTransId="{4D523A8E-BF20-40BE-A997-BECBD45A43A2}" sibTransId="{87807F56-717B-437D-8357-7F7EC766DD35}"/>
    <dgm:cxn modelId="{C2DFA3F6-FDAE-4EA0-AF83-684BEC6691D9}" type="presOf" srcId="{02F62AD5-798D-4181-B022-DABC92325870}" destId="{3A788BF8-2EBF-4EAF-A87D-ED81EF96C325}" srcOrd="0" destOrd="0" presId="urn:microsoft.com/office/officeart/2005/8/layout/default"/>
    <dgm:cxn modelId="{3FD392B3-84A7-4DE4-8A53-89B923DF5A48}" type="presParOf" srcId="{59F16EDD-AE09-41C1-9178-1005602881AC}" destId="{3A788BF8-2EBF-4EAF-A87D-ED81EF96C325}" srcOrd="0" destOrd="0" presId="urn:microsoft.com/office/officeart/2005/8/layout/default"/>
    <dgm:cxn modelId="{7A2FB836-AB45-495B-B115-2CB1E312CA4A}" type="presParOf" srcId="{59F16EDD-AE09-41C1-9178-1005602881AC}" destId="{421369B5-9A55-4222-B54B-D37FD1C91129}" srcOrd="1" destOrd="0" presId="urn:microsoft.com/office/officeart/2005/8/layout/default"/>
    <dgm:cxn modelId="{2844C25C-DF49-4988-92A1-17C43CFAE90A}" type="presParOf" srcId="{59F16EDD-AE09-41C1-9178-1005602881AC}" destId="{3CAAF4E5-77DB-4A44-960A-16E8C59147EF}" srcOrd="2" destOrd="0" presId="urn:microsoft.com/office/officeart/2005/8/layout/default"/>
    <dgm:cxn modelId="{363BAB90-6B38-470D-A32A-1F96EFBB81DF}" type="presParOf" srcId="{59F16EDD-AE09-41C1-9178-1005602881AC}" destId="{6FA52852-4CC0-40A1-8A89-56282C01AD87}" srcOrd="3" destOrd="0" presId="urn:microsoft.com/office/officeart/2005/8/layout/default"/>
    <dgm:cxn modelId="{9C26945A-502F-4A68-86CC-270B8C79DB49}" type="presParOf" srcId="{59F16EDD-AE09-41C1-9178-1005602881AC}" destId="{52569B33-71BD-4ED9-94A4-6B7602EBB6EF}" srcOrd="4" destOrd="0" presId="urn:microsoft.com/office/officeart/2005/8/layout/default"/>
    <dgm:cxn modelId="{57A4ED82-4441-4F93-BCF4-B353EFEC54BB}" type="presParOf" srcId="{59F16EDD-AE09-41C1-9178-1005602881AC}" destId="{4855ECAC-F9C4-4877-921C-BFCCC591816C}" srcOrd="5" destOrd="0" presId="urn:microsoft.com/office/officeart/2005/8/layout/default"/>
    <dgm:cxn modelId="{833AC40F-7486-4E45-AA3C-22754423B157}" type="presParOf" srcId="{59F16EDD-AE09-41C1-9178-1005602881AC}" destId="{1D491102-124B-463F-8464-FEFE997FF070}" srcOrd="6"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88BF8-2EBF-4EAF-A87D-ED81EF96C325}">
      <dsp:nvSpPr>
        <dsp:cNvPr id="0" name=""/>
        <dsp:cNvSpPr/>
      </dsp:nvSpPr>
      <dsp:spPr>
        <a:xfrm>
          <a:off x="359561" y="1242"/>
          <a:ext cx="3485703" cy="2091422"/>
        </a:xfrm>
        <a:prstGeom prst="rect">
          <a:avLst/>
        </a:prstGeom>
        <a:solidFill>
          <a:schemeClr val="accent5">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Help patients, residents, families, and caregivers know what to ask for in their care </a:t>
          </a:r>
          <a:endParaRPr lang="en-US" sz="1800" b="1" kern="1200"/>
        </a:p>
      </dsp:txBody>
      <dsp:txXfrm>
        <a:off x="359561" y="1242"/>
        <a:ext cx="3485703" cy="2091422"/>
      </dsp:txXfrm>
    </dsp:sp>
    <dsp:sp modelId="{3CAAF4E5-77DB-4A44-960A-16E8C59147EF}">
      <dsp:nvSpPr>
        <dsp:cNvPr id="0" name=""/>
        <dsp:cNvSpPr/>
      </dsp:nvSpPr>
      <dsp:spPr>
        <a:xfrm>
          <a:off x="4217433" y="34977"/>
          <a:ext cx="3485703" cy="2091422"/>
        </a:xfrm>
        <a:prstGeom prst="rect">
          <a:avLst/>
        </a:prstGeom>
        <a:solidFill>
          <a:srgbClr val="389E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Help health care professionals know what care to offer, based on evidence and expert consensus</a:t>
          </a:r>
          <a:r>
            <a:rPr lang="en-US" sz="1800" b="0" i="0" kern="1200"/>
            <a:t> </a:t>
          </a:r>
          <a:endParaRPr lang="en-US" sz="1800" b="1" kern="1200"/>
        </a:p>
      </dsp:txBody>
      <dsp:txXfrm>
        <a:off x="4217433" y="34977"/>
        <a:ext cx="3485703" cy="2091422"/>
      </dsp:txXfrm>
    </dsp:sp>
    <dsp:sp modelId="{52569B33-71BD-4ED9-94A4-6B7602EBB6EF}">
      <dsp:nvSpPr>
        <dsp:cNvPr id="0" name=""/>
        <dsp:cNvSpPr/>
      </dsp:nvSpPr>
      <dsp:spPr>
        <a:xfrm>
          <a:off x="359561" y="2441235"/>
          <a:ext cx="3485703" cy="2091422"/>
        </a:xfrm>
        <a:prstGeom prst="rect">
          <a:avLst/>
        </a:prstGeom>
        <a:solidFill>
          <a:srgbClr val="3B6B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Help health care organizations measure, assess, and improve the quality of care they provide</a:t>
          </a:r>
          <a:endParaRPr lang="en-US" sz="1800" b="1" kern="1200"/>
        </a:p>
      </dsp:txBody>
      <dsp:txXfrm>
        <a:off x="359561" y="2441235"/>
        <a:ext cx="3485703" cy="2091422"/>
      </dsp:txXfrm>
    </dsp:sp>
    <dsp:sp modelId="{1D491102-124B-463F-8464-FEFE997FF070}">
      <dsp:nvSpPr>
        <dsp:cNvPr id="0" name=""/>
        <dsp:cNvSpPr/>
      </dsp:nvSpPr>
      <dsp:spPr>
        <a:xfrm>
          <a:off x="4193835" y="2441235"/>
          <a:ext cx="3485703" cy="2091422"/>
        </a:xfrm>
        <a:prstGeom prst="rect">
          <a:avLst/>
        </a:prstGeom>
        <a:solidFill>
          <a:srgbClr val="66968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t>Help ensure consistent, high quality care across the province</a:t>
          </a:r>
          <a:endParaRPr lang="en-US" sz="1800" b="1" kern="1200"/>
        </a:p>
      </dsp:txBody>
      <dsp:txXfrm>
        <a:off x="4193835" y="2441235"/>
        <a:ext cx="3485703" cy="20914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1" y="0"/>
            <a:ext cx="4028971" cy="350520"/>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lvl1pPr eaLnBrk="0" hangingPunct="0">
              <a:spcBef>
                <a:spcPct val="0"/>
              </a:spcBef>
              <a:defRPr sz="1100" u="none">
                <a:latin typeface="Arial Narrow" pitchFamily="34" charset="0"/>
                <a:ea typeface="ＭＳ Ｐゴシック" pitchFamily="68" charset="-128"/>
                <a:cs typeface="+mn-cs"/>
              </a:defRPr>
            </a:lvl1pPr>
          </a:lstStyle>
          <a:p>
            <a:pPr>
              <a:defRPr/>
            </a:pPr>
            <a:r>
              <a:rPr lang="en-CA"/>
              <a:t>Health Quality Ontario</a:t>
            </a:r>
          </a:p>
        </p:txBody>
      </p:sp>
      <p:sp>
        <p:nvSpPr>
          <p:cNvPr id="234500" name="Rectangle 4"/>
          <p:cNvSpPr>
            <a:spLocks noGrp="1" noChangeArrowheads="1"/>
          </p:cNvSpPr>
          <p:nvPr>
            <p:ph type="ftr" sz="quarter" idx="2"/>
          </p:nvPr>
        </p:nvSpPr>
        <p:spPr bwMode="auto">
          <a:xfrm>
            <a:off x="1" y="6658287"/>
            <a:ext cx="5990129"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8290352" y="6658287"/>
            <a:ext cx="1004457"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5265838"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algn="r" defTabSz="464987" eaLnBrk="0" hangingPunct="0">
              <a:defRPr sz="1200" u="none"/>
            </a:lvl1pPr>
          </a:lstStyle>
          <a:p>
            <a:fld id="{24F56CF2-DCFE-4A13-AF35-E1D99AC3E997}" type="datetime1">
              <a:rPr lang="en-CA" altLang="en-US"/>
              <a:pPr/>
              <a:t>5/20/20</a:t>
            </a:fld>
            <a:endParaRPr lang="en-CA" altLang="en-US"/>
          </a:p>
        </p:txBody>
      </p:sp>
      <p:sp>
        <p:nvSpPr>
          <p:cNvPr id="32772"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29640" y="3329940"/>
            <a:ext cx="7437120" cy="315468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1"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5265838"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algn="r" defTabSz="464987"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0" i="0" u="none" strike="noStrike" kern="1200">
                <a:solidFill>
                  <a:schemeClr val="tx1"/>
                </a:solidFill>
                <a:effectLst/>
                <a:latin typeface="Calibri" pitchFamily="68" charset="0"/>
                <a:ea typeface="MS PGothic" panose="020B0600070205080204" pitchFamily="34" charset="-128"/>
                <a:cs typeface="ＭＳ Ｐゴシック" pitchFamily="68" charset="-128"/>
              </a:rPr>
              <a:t>Quality standards are a smaller set of high impact statements that describe optimal care where identified quality gaps exist in Ontario.</a:t>
            </a:r>
            <a:r>
              <a:rPr lang="en-US" sz="1200" b="0" i="0" kern="1200">
                <a:solidFill>
                  <a:schemeClr val="tx1"/>
                </a:solidFill>
                <a:effectLst/>
                <a:latin typeface="Calibri" pitchFamily="68" charset="0"/>
                <a:ea typeface="MS PGothic" panose="020B0600070205080204" pitchFamily="34" charset="-128"/>
                <a:cs typeface="ＭＳ Ｐゴシック" pitchFamily="68" charset="-128"/>
              </a:rPr>
              <a:t>​</a:t>
            </a:r>
          </a:p>
          <a:p>
            <a:pPr marL="171450" indent="-171450" rtl="0" fontAlgn="base">
              <a:buFont typeface="Arial" panose="020B0604020202020204" pitchFamily="34" charset="0"/>
              <a:buChar char="•"/>
            </a:pPr>
            <a:r>
              <a:rPr lang="en-US" sz="1200" b="0" i="0" u="none" strike="noStrike" kern="1200">
                <a:solidFill>
                  <a:schemeClr val="tx1"/>
                </a:solidFill>
                <a:effectLst/>
                <a:latin typeface="Calibri" pitchFamily="68" charset="0"/>
                <a:ea typeface="MS PGothic" panose="020B0600070205080204" pitchFamily="34" charset="-128"/>
                <a:cs typeface="ＭＳ Ｐゴシック" pitchFamily="68" charset="-128"/>
              </a:rPr>
              <a:t>Voluntary and aspirational in nature</a:t>
            </a:r>
            <a:r>
              <a:rPr lang="en-US" sz="1200" b="0" i="0" kern="1200">
                <a:solidFill>
                  <a:schemeClr val="tx1"/>
                </a:solidFill>
                <a:effectLst/>
                <a:latin typeface="Calibri" pitchFamily="68" charset="0"/>
                <a:ea typeface="MS PGothic" panose="020B0600070205080204" pitchFamily="34" charset="-128"/>
                <a:cs typeface="ＭＳ Ｐゴシック" pitchFamily="68" charset="-128"/>
              </a:rPr>
              <a:t>​</a:t>
            </a:r>
          </a:p>
          <a:p>
            <a:pPr marL="171450" indent="-171450" rtl="0" fontAlgn="base">
              <a:buFont typeface="Arial" panose="020B0604020202020204" pitchFamily="34" charset="0"/>
              <a:buChar char="•"/>
            </a:pPr>
            <a:r>
              <a:rPr lang="en-US" sz="1200" b="0" i="0" u="none" strike="noStrike" kern="1200">
                <a:solidFill>
                  <a:schemeClr val="tx1"/>
                </a:solidFill>
                <a:effectLst/>
                <a:latin typeface="Calibri" pitchFamily="68" charset="0"/>
                <a:ea typeface="MS PGothic" panose="020B0600070205080204" pitchFamily="34" charset="-128"/>
                <a:cs typeface="ＭＳ Ｐゴシック" pitchFamily="68" charset="-128"/>
              </a:rPr>
              <a:t>Designed to “raise the ceiling” with the goal of having the best possible care available to all Ontarians, regardless of where they live in the province</a:t>
            </a:r>
          </a:p>
          <a:p>
            <a:pPr marL="171450" indent="-171450" rtl="0" fontAlgn="base">
              <a:buFont typeface="Arial" panose="020B0604020202020204" pitchFamily="34" charset="0"/>
              <a:buChar char="•"/>
            </a:pPr>
            <a:r>
              <a:rPr lang="en-US" sz="2400" b="0" kern="1200">
                <a:solidFill>
                  <a:schemeClr val="tx1"/>
                </a:solidFill>
                <a:latin typeface="Arial" panose="020B0604020202020204" pitchFamily="34" charset="0"/>
                <a:ea typeface="MS PGothic" panose="020B0600070205080204" pitchFamily="34" charset="-128"/>
                <a:cs typeface="ＭＳ Ｐゴシック" pitchFamily="68" charset="-128"/>
              </a:rPr>
              <a:t>There are many guidelines, professional standards, and</a:t>
            </a:r>
            <a:r>
              <a:rPr lang="en-US" sz="2400" b="0" kern="1200" baseline="0">
                <a:solidFill>
                  <a:schemeClr val="tx1"/>
                </a:solidFill>
                <a:latin typeface="Arial" panose="020B0604020202020204" pitchFamily="34" charset="0"/>
                <a:ea typeface="MS PGothic" panose="020B0600070205080204" pitchFamily="34" charset="-128"/>
                <a:cs typeface="ＭＳ Ｐゴシック" pitchFamily="68" charset="-128"/>
              </a:rPr>
              <a:t> other recommendations that contribute to the evidence ecosystem. Quality standards complement these resources.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2400" baseline="0"/>
              <a:t>Quality standards outline the </a:t>
            </a:r>
            <a:r>
              <a:rPr lang="en-US" sz="2400" b="1" baseline="0"/>
              <a:t>what</a:t>
            </a:r>
            <a:r>
              <a:rPr lang="en-US" sz="2400" baseline="0"/>
              <a:t> of care that should be delivered but is agnostic on </a:t>
            </a:r>
            <a:r>
              <a:rPr lang="en-US" sz="2400" b="1" baseline="0"/>
              <a:t>who</a:t>
            </a:r>
            <a:r>
              <a:rPr lang="en-US" sz="2400" baseline="0"/>
              <a:t> should be delivering it (unlike other CPGs, BPGs).</a:t>
            </a:r>
            <a:endParaRPr lang="en-US" sz="2400" b="0" kern="1200">
              <a:solidFill>
                <a:schemeClr val="tx1"/>
              </a:solidFill>
              <a:latin typeface="Arial" panose="020B0604020202020204" pitchFamily="34" charset="0"/>
              <a:ea typeface="MS PGothic" panose="020B0600070205080204" pitchFamily="34" charset="-128"/>
              <a:cs typeface="ＭＳ Ｐゴシック" pitchFamily="68" charset="-128"/>
            </a:endParaRPr>
          </a:p>
          <a:p>
            <a:endParaRPr lang="en-CA" b="1"/>
          </a:p>
          <a:p>
            <a:r>
              <a:rPr lang="en-CA" b="1"/>
              <a:t>Quality standards are:</a:t>
            </a:r>
          </a:p>
          <a:p>
            <a:pPr marL="171450" indent="-171450" defTabSz="457200">
              <a:spcBef>
                <a:spcPct val="0"/>
              </a:spcBef>
              <a:buClr>
                <a:srgbClr val="00788A"/>
              </a:buClr>
              <a:buFont typeface="Arial" panose="020B0604020202020204" pitchFamily="34" charset="0"/>
              <a:buChar char="•"/>
            </a:pPr>
            <a:r>
              <a:rPr lang="en-US" sz="1200" b="0" kern="1200">
                <a:solidFill>
                  <a:schemeClr val="tx1"/>
                </a:solidFill>
                <a:latin typeface="Calibri" pitchFamily="68" charset="0"/>
                <a:ea typeface="MS PGothic" panose="020B0600070205080204" pitchFamily="34" charset="-128"/>
                <a:cs typeface="ＭＳ Ｐゴシック" pitchFamily="68" charset="-128"/>
              </a:rPr>
              <a:t>Concise: 5 to 15 strong, evidence-based statements focused on high priority areas for improvement</a:t>
            </a:r>
          </a:p>
          <a:p>
            <a:pPr marL="171450" marR="0" lvl="0" indent="-171450" algn="l" defTabSz="457200" rtl="0" eaLnBrk="0" fontAlgn="base" latinLnBrk="0" hangingPunct="0">
              <a:lnSpc>
                <a:spcPct val="100000"/>
              </a:lnSpc>
              <a:spcBef>
                <a:spcPct val="0"/>
              </a:spcBef>
              <a:spcAft>
                <a:spcPct val="0"/>
              </a:spcAft>
              <a:buClr>
                <a:srgbClr val="00788A"/>
              </a:buClr>
              <a:buSzTx/>
              <a:buFont typeface="Arial" panose="020B0604020202020204" pitchFamily="34" charset="0"/>
              <a:buChar char="•"/>
              <a:tabLst/>
              <a:defRPr/>
            </a:pPr>
            <a:r>
              <a:rPr lang="en-US" sz="1200" b="0" kern="1200">
                <a:solidFill>
                  <a:schemeClr val="tx1"/>
                </a:solidFill>
                <a:latin typeface="Calibri" pitchFamily="68" charset="0"/>
                <a:ea typeface="MS PGothic" panose="020B0600070205080204" pitchFamily="34" charset="-128"/>
                <a:cs typeface="ＭＳ Ｐゴシック" pitchFamily="68" charset="-128"/>
              </a:rPr>
              <a:t>Accessible: help clinicians and provider organizations offer the highest quality care; and patients to know what to discuss with their care providers (</a:t>
            </a:r>
            <a:r>
              <a:rPr lang="en-US" sz="1200" b="0" baseline="0"/>
              <a:t>compared to CPGs that are quite dense, these are very accessible, also written in plain language)</a:t>
            </a:r>
          </a:p>
          <a:p>
            <a:pPr marL="171450" indent="-171450" defTabSz="457200">
              <a:spcBef>
                <a:spcPct val="0"/>
              </a:spcBef>
              <a:buClr>
                <a:srgbClr val="00788A"/>
              </a:buClr>
              <a:buFont typeface="Arial" panose="020B0604020202020204" pitchFamily="34" charset="0"/>
              <a:buChar char="•"/>
            </a:pPr>
            <a:r>
              <a:rPr lang="en-US" sz="1200" b="0" kern="1200">
                <a:solidFill>
                  <a:schemeClr val="tx1"/>
                </a:solidFill>
                <a:latin typeface="Calibri" pitchFamily="68" charset="0"/>
                <a:ea typeface="MS PGothic" panose="020B0600070205080204" pitchFamily="34" charset="-128"/>
                <a:cs typeface="ＭＳ Ｐゴシック" pitchFamily="68" charset="-128"/>
              </a:rPr>
              <a:t>Measurable: each statement is accompanied by one or more quality indicators (structure, process or outcome), with a set of outcome measures for the overall standard</a:t>
            </a:r>
          </a:p>
          <a:p>
            <a:pPr marL="171450" lvl="0" indent="-171450" defTabSz="457200">
              <a:spcBef>
                <a:spcPct val="0"/>
              </a:spcBef>
              <a:buClr>
                <a:srgbClr val="00788A"/>
              </a:buClr>
              <a:buFont typeface="Arial" panose="020B0604020202020204" pitchFamily="34" charset="0"/>
              <a:buChar char="•"/>
            </a:pPr>
            <a:r>
              <a:rPr lang="en-US" sz="1200" b="0" kern="1200">
                <a:solidFill>
                  <a:schemeClr val="tx1"/>
                </a:solidFill>
                <a:latin typeface="Calibri" pitchFamily="68" charset="0"/>
                <a:ea typeface="MS PGothic" panose="020B0600070205080204" pitchFamily="34" charset="-128"/>
                <a:cs typeface="ＭＳ Ｐゴシック" pitchFamily="68" charset="-128"/>
              </a:rPr>
              <a:t>Implementable</a:t>
            </a:r>
            <a:r>
              <a:rPr lang="en-US" sz="2800" b="0"/>
              <a:t>: </a:t>
            </a:r>
            <a:r>
              <a:rPr lang="en-US" sz="1200" kern="1200">
                <a:solidFill>
                  <a:schemeClr val="tx1"/>
                </a:solidFill>
                <a:latin typeface="Calibri" pitchFamily="68" charset="0"/>
                <a:ea typeface="MS PGothic" panose="020B0600070205080204" pitchFamily="34" charset="-128"/>
                <a:cs typeface="ＭＳ Ｐゴシック" pitchFamily="68" charset="-128"/>
              </a:rPr>
              <a:t>quality improvement tools and resources support each standard, to fuel adoption</a:t>
            </a:r>
            <a:endParaRPr lang="en-CA" sz="1200" kern="1200">
              <a:solidFill>
                <a:schemeClr val="tx1"/>
              </a:solidFill>
              <a:latin typeface="Calibri" pitchFamily="68" charset="0"/>
              <a:ea typeface="MS PGothic" panose="020B0600070205080204" pitchFamily="34" charset="-128"/>
              <a:cs typeface="ＭＳ Ｐゴシック" pitchFamily="68" charset="-128"/>
            </a:endParaRPr>
          </a:p>
          <a:p>
            <a:pPr defTabSz="457883">
              <a:defRPr/>
            </a:pPr>
            <a:endParaRPr lang="en-CA" b="1"/>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a:t>
            </a:fld>
            <a:endParaRPr lang="en-CA" altLang="en-US">
              <a:solidFill>
                <a:srgbClr val="000000"/>
              </a:solidFill>
            </a:endParaRPr>
          </a:p>
        </p:txBody>
      </p:sp>
    </p:spTree>
    <p:extLst>
      <p:ext uri="{BB962C8B-B14F-4D97-AF65-F5344CB8AC3E}">
        <p14:creationId xmlns:p14="http://schemas.microsoft.com/office/powerpoint/2010/main" val="4094519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464828" rtl="0" eaLnBrk="0" fontAlgn="base" latinLnBrk="0" hangingPunct="0">
              <a:lnSpc>
                <a:spcPct val="100000"/>
              </a:lnSpc>
              <a:spcBef>
                <a:spcPct val="0"/>
              </a:spcBef>
              <a:spcAft>
                <a:spcPct val="0"/>
              </a:spcAft>
              <a:buClrTx/>
              <a:buSzTx/>
              <a:buFontTx/>
              <a:buNone/>
              <a:tabLst/>
              <a:defRPr/>
            </a:pPr>
            <a:fld id="{BCAAFC39-66EA-4D9F-B69D-A596BC388A64}"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828" rtl="0" eaLnBrk="0" fontAlgn="base" latinLnBrk="0" hangingPunct="0">
                <a:lnSpc>
                  <a:spcPct val="100000"/>
                </a:lnSpc>
                <a:spcBef>
                  <a:spcPct val="0"/>
                </a:spcBef>
                <a:spcAft>
                  <a:spcPct val="0"/>
                </a:spcAft>
                <a:buClrTx/>
                <a:buSzTx/>
                <a:buFontTx/>
                <a:buNone/>
                <a:tabLst/>
                <a:defRPr/>
              </a:pPr>
              <a:t>14</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715077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15</a:t>
            </a:fld>
            <a:endParaRPr lang="en-CA" altLang="en-US"/>
          </a:p>
        </p:txBody>
      </p:sp>
    </p:spTree>
    <p:extLst>
      <p:ext uri="{BB962C8B-B14F-4D97-AF65-F5344CB8AC3E}">
        <p14:creationId xmlns:p14="http://schemas.microsoft.com/office/powerpoint/2010/main" val="45512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16</a:t>
            </a:fld>
            <a:endParaRPr lang="en-CA" altLang="en-US">
              <a:solidFill>
                <a:srgbClr val="000000"/>
              </a:solidFill>
            </a:endParaRPr>
          </a:p>
        </p:txBody>
      </p:sp>
    </p:spTree>
    <p:extLst>
      <p:ext uri="{BB962C8B-B14F-4D97-AF65-F5344CB8AC3E}">
        <p14:creationId xmlns:p14="http://schemas.microsoft.com/office/powerpoint/2010/main" val="1109999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17</a:t>
            </a:fld>
            <a:endParaRPr lang="en-CA" altLang="en-US">
              <a:solidFill>
                <a:srgbClr val="000000"/>
              </a:solidFill>
            </a:endParaRPr>
          </a:p>
        </p:txBody>
      </p:sp>
    </p:spTree>
    <p:extLst>
      <p:ext uri="{BB962C8B-B14F-4D97-AF65-F5344CB8AC3E}">
        <p14:creationId xmlns:p14="http://schemas.microsoft.com/office/powerpoint/2010/main" val="2977488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18</a:t>
            </a:fld>
            <a:endParaRPr lang="en-CA" altLang="en-US">
              <a:solidFill>
                <a:srgbClr val="000000"/>
              </a:solidFill>
            </a:endParaRPr>
          </a:p>
        </p:txBody>
      </p:sp>
    </p:spTree>
    <p:extLst>
      <p:ext uri="{BB962C8B-B14F-4D97-AF65-F5344CB8AC3E}">
        <p14:creationId xmlns:p14="http://schemas.microsoft.com/office/powerpoint/2010/main" val="2396002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CA">
                <a:cs typeface="Calibri"/>
              </a:rPr>
              <a:t>Locally:</a:t>
            </a:r>
          </a:p>
          <a:p>
            <a:r>
              <a:rPr lang="en-CA" sz="1200" b="0" i="0" u="none" strike="noStrike" kern="1200" baseline="0">
                <a:solidFill>
                  <a:schemeClr val="tx1"/>
                </a:solidFill>
                <a:latin typeface="Calibri" pitchFamily="68" charset="0"/>
                <a:ea typeface="MS PGothic" panose="020B0600070205080204" pitchFamily="34" charset="-128"/>
                <a:cs typeface="ＭＳ Ｐゴシック" pitchFamily="68" charset="-128"/>
              </a:rPr>
              <a:t>In addition, each quality statement within this quality standard is accompanied by one or more indicators. </a:t>
            </a:r>
          </a:p>
          <a:p>
            <a:r>
              <a:rPr lang="en-CA" sz="1200" b="0" i="0" u="none" strike="noStrike" kern="1200" baseline="0">
                <a:solidFill>
                  <a:schemeClr val="tx1"/>
                </a:solidFill>
                <a:latin typeface="Calibri" pitchFamily="68" charset="0"/>
                <a:ea typeface="MS PGothic" panose="020B0600070205080204" pitchFamily="34" charset="-128"/>
                <a:cs typeface="ＭＳ Ｐゴシック" pitchFamily="68" charset="-128"/>
              </a:rPr>
              <a:t>These indicators are intended to guide measurement of quality improvement efforts related to implementation of the statement. </a:t>
            </a:r>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19</a:t>
            </a:fld>
            <a:endParaRPr lang="en-CA" altLang="en-US">
              <a:solidFill>
                <a:srgbClr val="000000"/>
              </a:solidFill>
            </a:endParaRPr>
          </a:p>
        </p:txBody>
      </p:sp>
    </p:spTree>
    <p:extLst>
      <p:ext uri="{BB962C8B-B14F-4D97-AF65-F5344CB8AC3E}">
        <p14:creationId xmlns:p14="http://schemas.microsoft.com/office/powerpoint/2010/main" val="3184964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20</a:t>
            </a:fld>
            <a:endParaRPr lang="en-CA" altLang="en-US">
              <a:solidFill>
                <a:srgbClr val="000000"/>
              </a:solidFill>
            </a:endParaRPr>
          </a:p>
        </p:txBody>
      </p:sp>
    </p:spTree>
    <p:extLst>
      <p:ext uri="{BB962C8B-B14F-4D97-AF65-F5344CB8AC3E}">
        <p14:creationId xmlns:p14="http://schemas.microsoft.com/office/powerpoint/2010/main" val="862252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3D8A83-4643-484A-A43C-C5D99D61D6A1}" type="slidenum">
              <a:rPr lang="en-CA" smtClean="0">
                <a:solidFill>
                  <a:prstClr val="black"/>
                </a:solidFill>
              </a:rPr>
              <a:pPr>
                <a:defRPr/>
              </a:pPr>
              <a:t>21</a:t>
            </a:fld>
            <a:endParaRPr lang="en-CA">
              <a:solidFill>
                <a:prstClr val="black"/>
              </a:solidFill>
            </a:endParaRPr>
          </a:p>
        </p:txBody>
      </p:sp>
    </p:spTree>
    <p:extLst>
      <p:ext uri="{BB962C8B-B14F-4D97-AF65-F5344CB8AC3E}">
        <p14:creationId xmlns:p14="http://schemas.microsoft.com/office/powerpoint/2010/main" val="2307029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pPr marL="173422" indent="-173422">
              <a:buFontTx/>
              <a:buChar char="-"/>
            </a:pPr>
            <a:r>
              <a:rPr lang="en-CA" dirty="0"/>
              <a:t>In response to the sector’s needs, E-QIP was launched in March 2016 for an 18-month pilot aimed at building capacity and capability to use data effectively </a:t>
            </a:r>
            <a:r>
              <a:rPr lang="en-CA" dirty="0" err="1"/>
              <a:t>fo</a:t>
            </a:r>
            <a:r>
              <a:rPr lang="en-CA" dirty="0"/>
              <a:t> </a:t>
            </a:r>
            <a:r>
              <a:rPr lang="en-CA" dirty="0" err="1"/>
              <a:t>rthe</a:t>
            </a:r>
            <a:r>
              <a:rPr lang="en-CA" dirty="0"/>
              <a:t> purposes of QI </a:t>
            </a:r>
          </a:p>
          <a:p>
            <a:pPr marL="173422" marR="0" lvl="0" indent="-173422" algn="l" defTabSz="914400" rtl="0" eaLnBrk="1" fontAlgn="auto" latinLnBrk="0" hangingPunct="1">
              <a:lnSpc>
                <a:spcPct val="100000"/>
              </a:lnSpc>
              <a:spcBef>
                <a:spcPts val="0"/>
              </a:spcBef>
              <a:spcAft>
                <a:spcPts val="0"/>
              </a:spcAft>
              <a:buClrTx/>
              <a:buSzTx/>
              <a:buFontTx/>
              <a:buChar char="-"/>
              <a:tabLst/>
              <a:defRPr/>
            </a:pPr>
            <a:r>
              <a:rPr lang="en-CA" dirty="0"/>
              <a:t>A number of offerings were provided o the sector. All centered around creating a collaborative community of QI and data practice,</a:t>
            </a:r>
            <a:r>
              <a:rPr lang="en-CA" baseline="0" dirty="0"/>
              <a:t> supported by coaching, capacity building and access to information and resources </a:t>
            </a:r>
          </a:p>
          <a:p>
            <a:pPr marL="173422" marR="0" lvl="0" indent="-173422" algn="l" defTabSz="914400" rtl="0" eaLnBrk="1" fontAlgn="auto" latinLnBrk="0" hangingPunct="1">
              <a:lnSpc>
                <a:spcPct val="100000"/>
              </a:lnSpc>
              <a:spcBef>
                <a:spcPts val="0"/>
              </a:spcBef>
              <a:spcAft>
                <a:spcPts val="0"/>
              </a:spcAft>
              <a:buClrTx/>
              <a:buSzTx/>
              <a:buFontTx/>
              <a:buChar char="-"/>
              <a:tabLst/>
              <a:defRPr/>
            </a:pPr>
            <a:r>
              <a:rPr lang="en-CA" baseline="0" dirty="0"/>
              <a:t>E-QIP is a collaboration between CMHA Ontario, Addictions and Mental Health Ontario and HQO. We are able to leverage the resources of each partner to offer a comprehensive menu of offerings to the sector . </a:t>
            </a:r>
            <a:endParaRPr lang="en-CA" dirty="0"/>
          </a:p>
          <a:p>
            <a:pPr marL="173422" indent="-173422">
              <a:buFontTx/>
              <a:buChar char="-"/>
            </a:pPr>
            <a:endParaRPr lang="en-CA" dirty="0"/>
          </a:p>
        </p:txBody>
      </p:sp>
      <p:sp>
        <p:nvSpPr>
          <p:cNvPr id="4" name="Slide Number Placeholder 3"/>
          <p:cNvSpPr>
            <a:spLocks noGrp="1"/>
          </p:cNvSpPr>
          <p:nvPr>
            <p:ph type="sldNum" sz="quarter" idx="10"/>
          </p:nvPr>
        </p:nvSpPr>
        <p:spPr/>
        <p:txBody>
          <a:bodyPr/>
          <a:lstStyle/>
          <a:p>
            <a:pPr defTabSz="462458">
              <a:defRPr/>
            </a:pPr>
            <a:fld id="{3629EA8B-6EED-4D2E-A116-EA018CC25822}" type="slidenum">
              <a:rPr lang="en-CA">
                <a:solidFill>
                  <a:prstClr val="black"/>
                </a:solidFill>
              </a:rPr>
              <a:pPr defTabSz="462458">
                <a:defRPr/>
              </a:pPr>
              <a:t>22</a:t>
            </a:fld>
            <a:endParaRPr lang="en-CA">
              <a:solidFill>
                <a:prstClr val="black"/>
              </a:solidFill>
            </a:endParaRPr>
          </a:p>
        </p:txBody>
      </p:sp>
    </p:spTree>
    <p:extLst>
      <p:ext uri="{BB962C8B-B14F-4D97-AF65-F5344CB8AC3E}">
        <p14:creationId xmlns:p14="http://schemas.microsoft.com/office/powerpoint/2010/main" val="243613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a:extLst>
              <a:ext uri="{FF2B5EF4-FFF2-40B4-BE49-F238E27FC236}">
                <a16:creationId xmlns:a16="http://schemas.microsoft.com/office/drawing/2014/main" id="{D0FF1050-8B23-4573-A4EE-D2056F4BDCE0}"/>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43" name="Notes Placeholder 2">
            <a:extLst>
              <a:ext uri="{FF2B5EF4-FFF2-40B4-BE49-F238E27FC236}">
                <a16:creationId xmlns:a16="http://schemas.microsoft.com/office/drawing/2014/main" id="{E6BB01F9-6ED3-45FB-9A06-5E58B9E71A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So here we are with the whole picture but remember these arrows and lines would go every which way as you work through a project. QI is a journey and it takes the scenic route</a:t>
            </a:r>
          </a:p>
          <a:p>
            <a:endParaRPr lang="en-CA" altLang="en-US" dirty="0"/>
          </a:p>
        </p:txBody>
      </p:sp>
      <p:sp>
        <p:nvSpPr>
          <p:cNvPr id="266244" name="Slide Number Placeholder 3">
            <a:extLst>
              <a:ext uri="{FF2B5EF4-FFF2-40B4-BE49-F238E27FC236}">
                <a16:creationId xmlns:a16="http://schemas.microsoft.com/office/drawing/2014/main" id="{598DF0BC-D4AB-4E43-A13D-C32C23DA1D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fld id="{7A366258-BFA1-477D-A813-4BE9AB07D130}" type="slidenum">
              <a:rPr lang="en-CA" altLang="en-US" smtClean="0">
                <a:solidFill>
                  <a:prstClr val="black"/>
                </a:solidFill>
              </a:rPr>
              <a:pPr>
                <a:defRPr/>
              </a:pPr>
              <a:t>24</a:t>
            </a:fld>
            <a:endParaRPr lang="en-CA" altLang="en-US">
              <a:solidFill>
                <a:prstClr val="black"/>
              </a:solidFill>
            </a:endParaRPr>
          </a:p>
        </p:txBody>
      </p:sp>
    </p:spTree>
    <p:extLst>
      <p:ext uri="{BB962C8B-B14F-4D97-AF65-F5344CB8AC3E}">
        <p14:creationId xmlns:p14="http://schemas.microsoft.com/office/powerpoint/2010/main" val="903594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pPr marL="360363" lvl="1" indent="-360363">
              <a:lnSpc>
                <a:spcPct val="95000"/>
              </a:lnSpc>
              <a:spcAft>
                <a:spcPts val="600"/>
              </a:spcAft>
              <a:buClr>
                <a:srgbClr val="00858F"/>
              </a:buClr>
              <a:buFont typeface="Arial" panose="020B0604020202020204" pitchFamily="34" charset="0"/>
              <a:buChar char="•"/>
            </a:pPr>
            <a:r>
              <a:rPr lang="en-CA" sz="1600" b="1">
                <a:cs typeface="ＭＳ Ｐゴシック" charset="-128"/>
              </a:rPr>
              <a:t>Patients, caregivers and the public </a:t>
            </a:r>
            <a:r>
              <a:rPr lang="en-CA" sz="1600">
                <a:cs typeface="ＭＳ Ｐゴシック" charset="-128"/>
              </a:rPr>
              <a:t>can use quality standards to understand what excellent care looks like, what they should expect from their health care providers, and how to discuss the quality of their care.</a:t>
            </a:r>
            <a:endParaRPr lang="en-CA" sz="1600" b="1"/>
          </a:p>
          <a:p>
            <a:pPr marL="360363" indent="-360363">
              <a:lnSpc>
                <a:spcPct val="95000"/>
              </a:lnSpc>
              <a:spcAft>
                <a:spcPts val="600"/>
              </a:spcAft>
              <a:buFont typeface="Arial" panose="020B0604020202020204" pitchFamily="34" charset="0"/>
              <a:buChar char="•"/>
            </a:pPr>
            <a:r>
              <a:rPr lang="en-CA" sz="1600" b="1"/>
              <a:t>LHINs and disease agencies </a:t>
            </a:r>
            <a:r>
              <a:rPr lang="en-CA" sz="1600"/>
              <a:t>can use quality standards to measure health outcomes, hold health service providers accountable for delivering high-quality care, and inform regional improvement strategies.</a:t>
            </a:r>
            <a:endParaRPr lang="en-CA" sz="1600" b="1"/>
          </a:p>
          <a:p>
            <a:pPr marL="360363" lvl="1" indent="-360363">
              <a:lnSpc>
                <a:spcPct val="95000"/>
              </a:lnSpc>
              <a:spcAft>
                <a:spcPts val="600"/>
              </a:spcAft>
              <a:buClr>
                <a:srgbClr val="00858F"/>
              </a:buClr>
              <a:buFont typeface="Arial" panose="020B0604020202020204" pitchFamily="34" charset="0"/>
              <a:buChar char="•"/>
            </a:pPr>
            <a:r>
              <a:rPr lang="en-CA" sz="1600" b="1">
                <a:cs typeface="ＭＳ Ｐゴシック" charset="-128"/>
              </a:rPr>
              <a:t>Provider organizations </a:t>
            </a:r>
            <a:r>
              <a:rPr lang="en-CA" sz="1600">
                <a:cs typeface="ＭＳ Ｐゴシック" charset="-128"/>
              </a:rPr>
              <a:t>can use quality standards to measure and audit their quality of care, identify gaps, guide organizational improvement strategies, and inform clinical program investments.</a:t>
            </a:r>
            <a:endParaRPr lang="en-CA" sz="1600" b="1">
              <a:cs typeface="ＭＳ Ｐゴシック" charset="-128"/>
            </a:endParaRPr>
          </a:p>
          <a:p>
            <a:pPr marL="360363" lvl="1" indent="-360363">
              <a:lnSpc>
                <a:spcPct val="95000"/>
              </a:lnSpc>
              <a:spcAft>
                <a:spcPts val="600"/>
              </a:spcAft>
              <a:buClr>
                <a:srgbClr val="00858F"/>
              </a:buClr>
              <a:buFont typeface="Arial" panose="020B0604020202020204" pitchFamily="34" charset="0"/>
              <a:buChar char="•"/>
            </a:pPr>
            <a:r>
              <a:rPr lang="en-CA" sz="1600" b="1">
                <a:cs typeface="ＭＳ Ｐゴシック" charset="-128"/>
              </a:rPr>
              <a:t>Health care professionals </a:t>
            </a:r>
            <a:r>
              <a:rPr lang="en-CA" sz="1600">
                <a:cs typeface="ＭＳ Ｐゴシック" charset="-128"/>
              </a:rPr>
              <a:t>can use quality standards to evaluate their practice and identify areas for personal and organizational quality improvement, and can incorporate the evidence-based statements into professional education</a:t>
            </a:r>
            <a:endParaRPr lang="en-CA" sz="1600" b="1">
              <a:cs typeface="ＭＳ Ｐゴシック" charset="-128"/>
            </a:endParaRPr>
          </a:p>
          <a:p>
            <a:pPr marL="360363" lvl="1" indent="-360363">
              <a:lnSpc>
                <a:spcPct val="95000"/>
              </a:lnSpc>
              <a:spcAft>
                <a:spcPts val="600"/>
              </a:spcAft>
              <a:buClr>
                <a:srgbClr val="00858F"/>
              </a:buClr>
              <a:buFont typeface="Arial" panose="020B0604020202020204" pitchFamily="34" charset="0"/>
              <a:buChar char="•"/>
            </a:pPr>
            <a:r>
              <a:rPr lang="en-CA" sz="1600" b="1"/>
              <a:t>Government </a:t>
            </a:r>
            <a:r>
              <a:rPr lang="en-CA" sz="1600"/>
              <a:t>can use quality standards to identify provincial priority areas, inform new data collection and reporting initiatives, and design performance indicators and funding incentives.</a:t>
            </a:r>
          </a:p>
          <a:p>
            <a:endParaRPr lang="en-CA" b="1"/>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a:t>
            </a:fld>
            <a:endParaRPr lang="en-CA" altLang="en-US">
              <a:solidFill>
                <a:srgbClr val="000000"/>
              </a:solidFill>
            </a:endParaRPr>
          </a:p>
        </p:txBody>
      </p:sp>
    </p:spTree>
    <p:extLst>
      <p:ext uri="{BB962C8B-B14F-4D97-AF65-F5344CB8AC3E}">
        <p14:creationId xmlns:p14="http://schemas.microsoft.com/office/powerpoint/2010/main" val="4236923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a:extLst>
              <a:ext uri="{FF2B5EF4-FFF2-40B4-BE49-F238E27FC236}">
                <a16:creationId xmlns:a16="http://schemas.microsoft.com/office/drawing/2014/main" id="{D0FF1050-8B23-4573-A4EE-D2056F4BDCE0}"/>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43" name="Notes Placeholder 2">
            <a:extLst>
              <a:ext uri="{FF2B5EF4-FFF2-40B4-BE49-F238E27FC236}">
                <a16:creationId xmlns:a16="http://schemas.microsoft.com/office/drawing/2014/main" id="{E6BB01F9-6ED3-45FB-9A06-5E58B9E71A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So here we are with the whole picture but remember these arrows and lines would go every which way as you work through a project. QI is a journey and it takes the scenic route</a:t>
            </a:r>
          </a:p>
          <a:p>
            <a:endParaRPr lang="en-CA" altLang="en-US" dirty="0"/>
          </a:p>
        </p:txBody>
      </p:sp>
      <p:sp>
        <p:nvSpPr>
          <p:cNvPr id="266244" name="Slide Number Placeholder 3">
            <a:extLst>
              <a:ext uri="{FF2B5EF4-FFF2-40B4-BE49-F238E27FC236}">
                <a16:creationId xmlns:a16="http://schemas.microsoft.com/office/drawing/2014/main" id="{598DF0BC-D4AB-4E43-A13D-C32C23DA1D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fld id="{7A366258-BFA1-477D-A813-4BE9AB07D130}" type="slidenum">
              <a:rPr lang="en-CA" altLang="en-US" smtClean="0">
                <a:solidFill>
                  <a:prstClr val="black"/>
                </a:solidFill>
              </a:rPr>
              <a:pPr>
                <a:defRPr/>
              </a:pPr>
              <a:t>26</a:t>
            </a:fld>
            <a:endParaRPr lang="en-CA" altLang="en-US">
              <a:solidFill>
                <a:prstClr val="black"/>
              </a:solidFill>
            </a:endParaRPr>
          </a:p>
        </p:txBody>
      </p:sp>
    </p:spTree>
    <p:extLst>
      <p:ext uri="{BB962C8B-B14F-4D97-AF65-F5344CB8AC3E}">
        <p14:creationId xmlns:p14="http://schemas.microsoft.com/office/powerpoint/2010/main" val="1918177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a:extLst>
              <a:ext uri="{FF2B5EF4-FFF2-40B4-BE49-F238E27FC236}">
                <a16:creationId xmlns:a16="http://schemas.microsoft.com/office/drawing/2014/main" id="{D0FF1050-8B23-4573-A4EE-D2056F4BDCE0}"/>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43" name="Notes Placeholder 2">
            <a:extLst>
              <a:ext uri="{FF2B5EF4-FFF2-40B4-BE49-F238E27FC236}">
                <a16:creationId xmlns:a16="http://schemas.microsoft.com/office/drawing/2014/main" id="{E6BB01F9-6ED3-45FB-9A06-5E58B9E71A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So here we are with the whole picture but remember these arrows and lines would go every which way as you work through a project. QI is a journey and it takes the scenic route</a:t>
            </a:r>
          </a:p>
          <a:p>
            <a:endParaRPr lang="en-CA" altLang="en-US" dirty="0"/>
          </a:p>
        </p:txBody>
      </p:sp>
      <p:sp>
        <p:nvSpPr>
          <p:cNvPr id="266244" name="Slide Number Placeholder 3">
            <a:extLst>
              <a:ext uri="{FF2B5EF4-FFF2-40B4-BE49-F238E27FC236}">
                <a16:creationId xmlns:a16="http://schemas.microsoft.com/office/drawing/2014/main" id="{598DF0BC-D4AB-4E43-A13D-C32C23DA1D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fld id="{7A366258-BFA1-477D-A813-4BE9AB07D130}" type="slidenum">
              <a:rPr lang="en-CA" altLang="en-US" smtClean="0">
                <a:solidFill>
                  <a:prstClr val="black"/>
                </a:solidFill>
              </a:rPr>
              <a:pPr>
                <a:defRPr/>
              </a:pPr>
              <a:t>28</a:t>
            </a:fld>
            <a:endParaRPr lang="en-CA" altLang="en-US">
              <a:solidFill>
                <a:prstClr val="black"/>
              </a:solidFill>
            </a:endParaRPr>
          </a:p>
        </p:txBody>
      </p:sp>
    </p:spTree>
    <p:extLst>
      <p:ext uri="{BB962C8B-B14F-4D97-AF65-F5344CB8AC3E}">
        <p14:creationId xmlns:p14="http://schemas.microsoft.com/office/powerpoint/2010/main" val="786379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a:extLst>
              <a:ext uri="{FF2B5EF4-FFF2-40B4-BE49-F238E27FC236}">
                <a16:creationId xmlns:a16="http://schemas.microsoft.com/office/drawing/2014/main" id="{D0FF1050-8B23-4573-A4EE-D2056F4BDCE0}"/>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43" name="Notes Placeholder 2">
            <a:extLst>
              <a:ext uri="{FF2B5EF4-FFF2-40B4-BE49-F238E27FC236}">
                <a16:creationId xmlns:a16="http://schemas.microsoft.com/office/drawing/2014/main" id="{E6BB01F9-6ED3-45FB-9A06-5E58B9E71A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So here we are with the whole picture but remember these arrows and lines would go every which way as you work through a project. QI is a journey and it takes the scenic route</a:t>
            </a:r>
          </a:p>
          <a:p>
            <a:endParaRPr lang="en-CA" altLang="en-US" dirty="0"/>
          </a:p>
        </p:txBody>
      </p:sp>
      <p:sp>
        <p:nvSpPr>
          <p:cNvPr id="266244" name="Slide Number Placeholder 3">
            <a:extLst>
              <a:ext uri="{FF2B5EF4-FFF2-40B4-BE49-F238E27FC236}">
                <a16:creationId xmlns:a16="http://schemas.microsoft.com/office/drawing/2014/main" id="{598DF0BC-D4AB-4E43-A13D-C32C23DA1D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066" indent="-291179">
              <a:defRPr>
                <a:solidFill>
                  <a:schemeClr val="tx1"/>
                </a:solidFill>
                <a:latin typeface="Calibri" panose="020F0502020204030204" pitchFamily="34" charset="0"/>
                <a:cs typeface="Arial" panose="020B0604020202020204" pitchFamily="34" charset="0"/>
              </a:defRPr>
            </a:lvl2pPr>
            <a:lvl3pPr marL="1164717" indent="-232943">
              <a:defRPr>
                <a:solidFill>
                  <a:schemeClr val="tx1"/>
                </a:solidFill>
                <a:latin typeface="Calibri" panose="020F0502020204030204" pitchFamily="34" charset="0"/>
                <a:cs typeface="Arial" panose="020B0604020202020204" pitchFamily="34" charset="0"/>
              </a:defRPr>
            </a:lvl3pPr>
            <a:lvl4pPr marL="1630604" indent="-232943">
              <a:defRPr>
                <a:solidFill>
                  <a:schemeClr val="tx1"/>
                </a:solidFill>
                <a:latin typeface="Calibri" panose="020F0502020204030204" pitchFamily="34" charset="0"/>
                <a:cs typeface="Arial" panose="020B0604020202020204" pitchFamily="34" charset="0"/>
              </a:defRPr>
            </a:lvl4pPr>
            <a:lvl5pPr marL="2096491" indent="-232943">
              <a:defRPr>
                <a:solidFill>
                  <a:schemeClr val="tx1"/>
                </a:solidFill>
                <a:latin typeface="Calibri" panose="020F050202020403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fld id="{7A366258-BFA1-477D-A813-4BE9AB07D130}" type="slidenum">
              <a:rPr lang="en-CA" altLang="en-US" smtClean="0">
                <a:solidFill>
                  <a:prstClr val="black"/>
                </a:solidFill>
              </a:rPr>
              <a:pPr>
                <a:defRPr/>
              </a:pPr>
              <a:t>30</a:t>
            </a:fld>
            <a:endParaRPr lang="en-CA" altLang="en-US">
              <a:solidFill>
                <a:prstClr val="black"/>
              </a:solidFill>
            </a:endParaRPr>
          </a:p>
        </p:txBody>
      </p:sp>
    </p:spTree>
    <p:extLst>
      <p:ext uri="{BB962C8B-B14F-4D97-AF65-F5344CB8AC3E}">
        <p14:creationId xmlns:p14="http://schemas.microsoft.com/office/powerpoint/2010/main" val="16128919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5/20/2020 12:40 PM</a:t>
            </a:fld>
            <a:endParaRPr lang="en-US" dirty="0">
              <a:solidFill>
                <a:prstClr val="black"/>
              </a:solidFill>
            </a:endParaRPr>
          </a:p>
        </p:txBody>
      </p:sp>
      <p:sp>
        <p:nvSpPr>
          <p:cNvPr id="7" name="Slide Number Placeholder 6"/>
          <p:cNvSpPr>
            <a:spLocks noGrp="1"/>
          </p:cNvSpPr>
          <p:nvPr>
            <p:ph type="sldNum" sz="quarter" idx="13"/>
          </p:nvPr>
        </p:nvSpPr>
        <p:spPr>
          <a:xfrm>
            <a:off x="6392228" y="8917423"/>
            <a:ext cx="708604" cy="469424"/>
          </a:xfrm>
        </p:spPr>
        <p:txBody>
          <a:bodyPr/>
          <a:lstStyle/>
          <a:p>
            <a:fld id="{EC87E0CF-87F6-4B58-B8B8-DCAB2DAAF3CA}"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52888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a:t>
            </a:fld>
            <a:endParaRPr lang="en-CA" altLang="en-US">
              <a:solidFill>
                <a:srgbClr val="000000"/>
              </a:solidFill>
            </a:endParaRPr>
          </a:p>
        </p:txBody>
      </p:sp>
    </p:spTree>
    <p:extLst>
      <p:ext uri="{BB962C8B-B14F-4D97-AF65-F5344CB8AC3E}">
        <p14:creationId xmlns:p14="http://schemas.microsoft.com/office/powerpoint/2010/main" val="2422820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pPr marL="285750" marR="0" lvl="0" indent="-2857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800"/>
              <a:t>Each quality standard focuses on a specific health care issue.  The development of each quality standard is accompanied by an assortment of resources. </a:t>
            </a:r>
          </a:p>
          <a:p>
            <a:pPr marL="285750" marR="0" lvl="0" indent="-2857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800"/>
              <a:t>Through concise, easy-to-understand statements, quality standards outline what quality care looks like for a condition or topic based on the evidence. </a:t>
            </a:r>
          </a:p>
          <a:p>
            <a:pPr marL="285750" indent="-285750">
              <a:buFont typeface="Arial" panose="020B0604020202020204" pitchFamily="34" charset="0"/>
              <a:buChar char="•"/>
            </a:pPr>
            <a:r>
              <a:rPr lang="en-CA" sz="1800"/>
              <a:t>Each quality standard is accompanied by: </a:t>
            </a:r>
          </a:p>
          <a:p>
            <a:pPr marL="742950" lvl="1" indent="-285750">
              <a:buFont typeface="Arial" panose="020B0604020202020204" pitchFamily="34" charset="0"/>
              <a:buChar char="•"/>
            </a:pPr>
            <a:r>
              <a:rPr lang="en-CA" sz="1800" i="1"/>
              <a:t>A patient reference guide </a:t>
            </a:r>
          </a:p>
          <a:p>
            <a:pPr marL="742950" lvl="1" indent="-285750">
              <a:buFont typeface="Arial" panose="020B0604020202020204" pitchFamily="34" charset="0"/>
              <a:buChar char="•"/>
            </a:pPr>
            <a:r>
              <a:rPr lang="en-CA" sz="1800" i="1"/>
              <a:t>Recommendations for adoption </a:t>
            </a:r>
          </a:p>
          <a:p>
            <a:pPr marL="742950" lvl="1" indent="-285750">
              <a:buFont typeface="Arial" panose="020B0604020202020204" pitchFamily="34" charset="0"/>
              <a:buChar char="•"/>
            </a:pPr>
            <a:r>
              <a:rPr lang="en-CA" sz="1800" i="1"/>
              <a:t>A getting started guide</a:t>
            </a:r>
          </a:p>
          <a:p>
            <a:pPr marL="742950" lvl="1" indent="-285750">
              <a:buFont typeface="Arial" panose="020B0604020202020204" pitchFamily="34" charset="0"/>
              <a:buChar char="•"/>
            </a:pPr>
            <a:r>
              <a:rPr lang="en-CA" sz="1800" i="1"/>
              <a:t>An infographic</a:t>
            </a:r>
          </a:p>
          <a:p>
            <a:pPr marL="742950" lvl="1" indent="-285750">
              <a:buFont typeface="Arial" panose="020B0604020202020204" pitchFamily="34" charset="0"/>
              <a:buChar char="•"/>
            </a:pPr>
            <a:r>
              <a:rPr lang="en-CA" sz="1800" i="1"/>
              <a:t>A measurement guide</a:t>
            </a:r>
          </a:p>
          <a:p>
            <a:pPr marL="285750" indent="-285750">
              <a:buFont typeface="Arial" panose="020B0604020202020204" pitchFamily="34" charset="0"/>
              <a:buChar char="•"/>
            </a:pPr>
            <a:r>
              <a:rPr lang="en-CA" sz="1800"/>
              <a:t>Quality standards provide the blueprint to enable the health care system in Ontario to work better, facilitate smooth transitions, and ensure patients receive the same high-quality care, regardless of where they reside.</a:t>
            </a:r>
          </a:p>
          <a:p>
            <a:endParaRPr lang="en-US"/>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5</a:t>
            </a:fld>
            <a:endParaRPr lang="en-CA" altLang="en-US">
              <a:solidFill>
                <a:srgbClr val="000000"/>
              </a:solidFill>
            </a:endParaRPr>
          </a:p>
        </p:txBody>
      </p:sp>
    </p:spTree>
    <p:extLst>
      <p:ext uri="{BB962C8B-B14F-4D97-AF65-F5344CB8AC3E}">
        <p14:creationId xmlns:p14="http://schemas.microsoft.com/office/powerpoint/2010/main" val="2634108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a:t>The getting started guide is a document that outlines a process for using the quality standards as a resource to deliver high-quality care. It compiles a number of resources to support adoption such as links to implementation and quality improvement resources, examples and activities for reflection as well as templates and documents to support the implementation planning activities. The getting started guide also includes an Action Plan Template and examples on how Quality Improvement Plans can help to advance quality standards.</a:t>
            </a:r>
            <a:endParaRPr lang="en-US"/>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6</a:t>
            </a:fld>
            <a:endParaRPr lang="en-CA" altLang="en-US"/>
          </a:p>
        </p:txBody>
      </p:sp>
    </p:spTree>
    <p:extLst>
      <p:ext uri="{BB962C8B-B14F-4D97-AF65-F5344CB8AC3E}">
        <p14:creationId xmlns:p14="http://schemas.microsoft.com/office/powerpoint/2010/main" val="38881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7</a:t>
            </a:fld>
            <a:endParaRPr lang="en-CA" altLang="en-US"/>
          </a:p>
        </p:txBody>
      </p:sp>
    </p:spTree>
    <p:extLst>
      <p:ext uri="{BB962C8B-B14F-4D97-AF65-F5344CB8AC3E}">
        <p14:creationId xmlns:p14="http://schemas.microsoft.com/office/powerpoint/2010/main" val="3478855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pPr marL="0" marR="0">
              <a:spcBef>
                <a:spcPts val="0"/>
              </a:spcBef>
              <a:spcAft>
                <a:spcPts val="0"/>
              </a:spcAft>
            </a:pPr>
            <a:r>
              <a:rPr lang="en-CA" sz="1200" b="1" u="sng">
                <a:effectLst/>
                <a:latin typeface="Arial" panose="020B0604020202020204" pitchFamily="34" charset="0"/>
                <a:ea typeface="Times New Roman" panose="02020603050405020304" pitchFamily="18" charset="0"/>
                <a:cs typeface="Times New Roman" panose="02020603050405020304" pitchFamily="18" charset="0"/>
              </a:rPr>
              <a:t>Terminology used within the standard: </a:t>
            </a:r>
          </a:p>
          <a:p>
            <a:pPr marL="0" marR="0">
              <a:spcBef>
                <a:spcPts val="0"/>
              </a:spcBef>
              <a:spcAft>
                <a:spcPts val="0"/>
              </a:spcAft>
            </a:pPr>
            <a:r>
              <a:rPr lang="en-CA" sz="1200">
                <a:effectLst/>
                <a:latin typeface="Arial" panose="020B0604020202020204" pitchFamily="34" charset="0"/>
                <a:ea typeface="Times New Roman" panose="02020603050405020304" pitchFamily="18" charset="0"/>
                <a:cs typeface="Times New Roman" panose="02020603050405020304" pitchFamily="18" charset="0"/>
              </a:rPr>
              <a:t> </a:t>
            </a:r>
            <a:r>
              <a:rPr lang="en-CA" sz="1200" b="0" i="0" u="none" strike="noStrike" kern="1200" baseline="0">
                <a:solidFill>
                  <a:schemeClr val="tx1"/>
                </a:solidFill>
                <a:latin typeface="Calibri" pitchFamily="68" charset="0"/>
                <a:ea typeface="MS PGothic" panose="020B0600070205080204" pitchFamily="34" charset="-128"/>
                <a:cs typeface="ＭＳ Ｐゴシック" pitchFamily="68" charset="-128"/>
              </a:rPr>
              <a:t>In this quality standard, the term “health care professional” is used to acknowledge the wide variety of providers who may be involved in the care of people with chronic pain. The term refers to physicians, nurse practitioners, nurses, dentists, pharmacists, and other allied health professionals involved in the assessment, monitoring, and treatment of chronic pain. The term “prescriber” refers to physicians, nurse practitioners, and dentists who are authorized to prescribe opioids.</a:t>
            </a:r>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8</a:t>
            </a:fld>
            <a:endParaRPr lang="en-CA" altLang="en-US">
              <a:solidFill>
                <a:srgbClr val="000000"/>
              </a:solidFill>
            </a:endParaRPr>
          </a:p>
        </p:txBody>
      </p:sp>
    </p:spTree>
    <p:extLst>
      <p:ext uri="{BB962C8B-B14F-4D97-AF65-F5344CB8AC3E}">
        <p14:creationId xmlns:p14="http://schemas.microsoft.com/office/powerpoint/2010/main" val="1896437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CA"/>
              <a:t>Each</a:t>
            </a:r>
            <a:r>
              <a:rPr lang="en-CA" baseline="0"/>
              <a:t> topic area was turned into a quality statement.  The remaining slides will go over each of these 10 quality statements.  </a:t>
            </a:r>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9</a:t>
            </a:fld>
            <a:endParaRPr lang="en-CA" altLang="en-US">
              <a:solidFill>
                <a:srgbClr val="000000"/>
              </a:solidFill>
            </a:endParaRPr>
          </a:p>
        </p:txBody>
      </p:sp>
    </p:spTree>
    <p:extLst>
      <p:ext uri="{BB962C8B-B14F-4D97-AF65-F5344CB8AC3E}">
        <p14:creationId xmlns:p14="http://schemas.microsoft.com/office/powerpoint/2010/main" val="1223456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12</a:t>
            </a:fld>
            <a:endParaRPr lang="en-CA" altLang="en-US"/>
          </a:p>
        </p:txBody>
      </p:sp>
    </p:spTree>
    <p:extLst>
      <p:ext uri="{BB962C8B-B14F-4D97-AF65-F5344CB8AC3E}">
        <p14:creationId xmlns:p14="http://schemas.microsoft.com/office/powerpoint/2010/main" val="13576677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9" y="5045890"/>
            <a:ext cx="2787565" cy="1437461"/>
          </a:xfrm>
          <a:prstGeom prst="rect">
            <a:avLst/>
          </a:prstGeom>
        </p:spPr>
      </p:pic>
      <p:sp>
        <p:nvSpPr>
          <p:cNvPr id="7" name="Rectangle 6"/>
          <p:cNvSpPr/>
          <p:nvPr userDrawn="1"/>
        </p:nvSpPr>
        <p:spPr bwMode="auto">
          <a:xfrm>
            <a:off x="0" y="274091"/>
            <a:ext cx="219292" cy="307777"/>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sz="1400">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99068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3"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8818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solidFill>
                  <a:srgbClr val="00788A"/>
                </a:solidFill>
              </a:defRPr>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A0A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5" name="Slide Number Placeholder 6"/>
          <p:cNvSpPr>
            <a:spLocks noGrp="1"/>
          </p:cNvSpPr>
          <p:nvPr>
            <p:ph type="sldNum" sz="quarter" idx="11"/>
          </p:nvPr>
        </p:nvSpPr>
        <p:spPr/>
        <p:txBody>
          <a:bodyPr/>
          <a:lstStyle>
            <a:lvl1pPr>
              <a:defRPr/>
            </a:lvl1pPr>
          </a:lstStyle>
          <a:p>
            <a:fld id="{5A6F45D8-4D00-4DD9-8911-E6B3BFAB0A36}" type="slidenum">
              <a:rPr lang="en-US" altLang="en-US"/>
              <a:pPr/>
              <a:t>‹#›</a:t>
            </a:fld>
            <a:endParaRPr lang="en-US" altLang="en-US"/>
          </a:p>
        </p:txBody>
      </p:sp>
    </p:spTree>
    <p:extLst>
      <p:ext uri="{BB962C8B-B14F-4D97-AF65-F5344CB8AC3E}">
        <p14:creationId xmlns:p14="http://schemas.microsoft.com/office/powerpoint/2010/main" val="3469989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Slides option 2">
    <p:spTree>
      <p:nvGrpSpPr>
        <p:cNvPr id="1" name=""/>
        <p:cNvGrpSpPr/>
        <p:nvPr/>
      </p:nvGrpSpPr>
      <p:grpSpPr>
        <a:xfrm>
          <a:off x="0" y="0"/>
          <a:ext cx="0" cy="0"/>
          <a:chOff x="0" y="0"/>
          <a:chExt cx="0" cy="0"/>
        </a:xfrm>
      </p:grpSpPr>
      <p:sp>
        <p:nvSpPr>
          <p:cNvPr id="4" name="TextBox 3"/>
          <p:cNvSpPr txBox="1"/>
          <p:nvPr userDrawn="1"/>
        </p:nvSpPr>
        <p:spPr>
          <a:xfrm>
            <a:off x="4038600" y="6477006"/>
            <a:ext cx="1066800" cy="276225"/>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fld id="{C20478AA-C1C0-444A-AC41-22D89731182D}" type="slidenum">
              <a:rPr lang="en-US" altLang="en-US" sz="1200" b="1" u="none">
                <a:solidFill>
                  <a:schemeClr val="bg1"/>
                </a:solidFill>
              </a:rPr>
              <a:pPr algn="ctr" eaLnBrk="1" hangingPunct="1">
                <a:spcBef>
                  <a:spcPct val="50000"/>
                </a:spcBef>
              </a:pPr>
              <a:t>‹#›</a:t>
            </a:fld>
            <a:endParaRPr lang="en-US" altLang="en-US" sz="1200" b="1" u="none">
              <a:solidFill>
                <a:schemeClr val="bg1"/>
              </a:solidFill>
            </a:endParaRPr>
          </a:p>
        </p:txBody>
      </p:sp>
      <p:sp>
        <p:nvSpPr>
          <p:cNvPr id="2" name="Title 1"/>
          <p:cNvSpPr>
            <a:spLocks noGrp="1"/>
          </p:cNvSpPr>
          <p:nvPr>
            <p:ph type="title"/>
          </p:nvPr>
        </p:nvSpPr>
        <p:spPr/>
        <p:txBody>
          <a:bodyPr/>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ftr" sz="quarter" idx="10"/>
          </p:nvPr>
        </p:nvSpPr>
        <p:spPr/>
        <p:txBody>
          <a:bodyPr/>
          <a:lstStyle>
            <a:lvl1pPr>
              <a:defRPr/>
            </a:lvl1pPr>
          </a:lstStyle>
          <a:p>
            <a:pPr>
              <a:defRPr/>
            </a:pPr>
            <a:r>
              <a:rPr lang="en-US"/>
              <a:t>www.HQOntario.ca</a:t>
            </a:r>
            <a:endParaRPr lang="en-CA"/>
          </a:p>
        </p:txBody>
      </p:sp>
    </p:spTree>
    <p:extLst>
      <p:ext uri="{BB962C8B-B14F-4D97-AF65-F5344CB8AC3E}">
        <p14:creationId xmlns:p14="http://schemas.microsoft.com/office/powerpoint/2010/main" val="365237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solidFill>
                  <a:srgbClr val="00788A"/>
                </a:solidFill>
              </a:defRPr>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A0A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5" name="Slide Number Placeholder 6"/>
          <p:cNvSpPr>
            <a:spLocks noGrp="1"/>
          </p:cNvSpPr>
          <p:nvPr>
            <p:ph type="sldNum" sz="quarter" idx="11"/>
          </p:nvPr>
        </p:nvSpPr>
        <p:spPr/>
        <p:txBody>
          <a:bodyPr/>
          <a:lstStyle>
            <a:lvl1pPr>
              <a:defRPr/>
            </a:lvl1pPr>
          </a:lstStyle>
          <a:p>
            <a:fld id="{5A6F45D8-4D00-4DD9-8911-E6B3BFAB0A36}" type="slidenum">
              <a:rPr lang="en-US" altLang="en-US"/>
              <a:pPr/>
              <a:t>‹#›</a:t>
            </a:fld>
            <a:endParaRPr lang="en-US" altLang="en-US"/>
          </a:p>
        </p:txBody>
      </p:sp>
    </p:spTree>
    <p:extLst>
      <p:ext uri="{BB962C8B-B14F-4D97-AF65-F5344CB8AC3E}">
        <p14:creationId xmlns:p14="http://schemas.microsoft.com/office/powerpoint/2010/main" val="3128885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sz="half" idx="1"/>
          </p:nvPr>
        </p:nvSpPr>
        <p:spPr>
          <a:xfrm>
            <a:off x="457200" y="1239838"/>
            <a:ext cx="4038600" cy="4476750"/>
          </a:xfrm>
        </p:spPr>
        <p:txBody>
          <a:bodyPr/>
          <a:lstStyle>
            <a:lvl1pPr>
              <a:defRPr sz="2800">
                <a:solidFill>
                  <a:schemeClr val="tx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239838"/>
            <a:ext cx="4038600" cy="4476750"/>
          </a:xfrm>
        </p:spPr>
        <p:txBody>
          <a:bodyPr/>
          <a:lstStyle>
            <a:lvl1pPr>
              <a:defRPr sz="2800">
                <a:solidFill>
                  <a:schemeClr val="tx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6" name="Slide Number Placeholder 6"/>
          <p:cNvSpPr>
            <a:spLocks noGrp="1"/>
          </p:cNvSpPr>
          <p:nvPr>
            <p:ph type="sldNum" sz="quarter" idx="11"/>
          </p:nvPr>
        </p:nvSpPr>
        <p:spPr/>
        <p:txBody>
          <a:bodyPr/>
          <a:lstStyle>
            <a:lvl1pPr>
              <a:defRPr/>
            </a:lvl1pPr>
          </a:lstStyle>
          <a:p>
            <a:fld id="{0287B7DD-B826-4A01-B2FC-35B94D0F6909}" type="slidenum">
              <a:rPr lang="en-US" altLang="en-US"/>
              <a:pPr/>
              <a:t>‹#›</a:t>
            </a:fld>
            <a:endParaRPr lang="en-US" altLang="en-US"/>
          </a:p>
        </p:txBody>
      </p:sp>
    </p:spTree>
    <p:extLst>
      <p:ext uri="{BB962C8B-B14F-4D97-AF65-F5344CB8AC3E}">
        <p14:creationId xmlns:p14="http://schemas.microsoft.com/office/powerpoint/2010/main" val="2626592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00788A"/>
                </a:solidFill>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A0A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1"/>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solidFill>
                  <a:srgbClr val="00A0A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solidFill>
                  <a:schemeClr val="tx1"/>
                </a:solidFil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8" name="Slide Number Placeholder 6"/>
          <p:cNvSpPr>
            <a:spLocks noGrp="1"/>
          </p:cNvSpPr>
          <p:nvPr>
            <p:ph type="sldNum" sz="quarter" idx="11"/>
          </p:nvPr>
        </p:nvSpPr>
        <p:spPr/>
        <p:txBody>
          <a:bodyPr/>
          <a:lstStyle>
            <a:lvl1pPr>
              <a:defRPr/>
            </a:lvl1pPr>
          </a:lstStyle>
          <a:p>
            <a:fld id="{967B3AD0-56E1-4C91-8AB9-C5246F452FDA}" type="slidenum">
              <a:rPr lang="en-US" altLang="en-US"/>
              <a:pPr/>
              <a:t>‹#›</a:t>
            </a:fld>
            <a:endParaRPr lang="en-US" altLang="en-US"/>
          </a:p>
        </p:txBody>
      </p:sp>
    </p:spTree>
    <p:extLst>
      <p:ext uri="{BB962C8B-B14F-4D97-AF65-F5344CB8AC3E}">
        <p14:creationId xmlns:p14="http://schemas.microsoft.com/office/powerpoint/2010/main" val="2068377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ption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88A"/>
                </a:solidFill>
              </a:defRPr>
            </a:lvl1pPr>
          </a:lstStyle>
          <a:p>
            <a:r>
              <a:rPr lang="en-US"/>
              <a:t>Click to edit Master title style</a:t>
            </a:r>
            <a:endParaRPr lang="en-CA"/>
          </a:p>
        </p:txBody>
      </p:sp>
      <p:sp>
        <p:nvSpPr>
          <p:cNvPr id="3"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4" name="Slide Number Placeholder 6"/>
          <p:cNvSpPr>
            <a:spLocks noGrp="1"/>
          </p:cNvSpPr>
          <p:nvPr>
            <p:ph type="sldNum" sz="quarter" idx="11"/>
          </p:nvPr>
        </p:nvSpPr>
        <p:spPr/>
        <p:txBody>
          <a:bodyPr/>
          <a:lstStyle>
            <a:lvl1pPr>
              <a:defRPr/>
            </a:lvl1pPr>
          </a:lstStyle>
          <a:p>
            <a:fld id="{7D61B36A-93C5-42E5-8507-49598ACE972B}" type="slidenum">
              <a:rPr lang="en-US" altLang="en-US"/>
              <a:pPr/>
              <a:t>‹#›</a:t>
            </a:fld>
            <a:endParaRPr lang="en-US" altLang="en-US"/>
          </a:p>
        </p:txBody>
      </p:sp>
    </p:spTree>
    <p:extLst>
      <p:ext uri="{BB962C8B-B14F-4D97-AF65-F5344CB8AC3E}">
        <p14:creationId xmlns:p14="http://schemas.microsoft.com/office/powerpoint/2010/main" val="333834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3" name="Slide Number Placeholder 6"/>
          <p:cNvSpPr>
            <a:spLocks noGrp="1"/>
          </p:cNvSpPr>
          <p:nvPr>
            <p:ph type="sldNum" sz="quarter" idx="11"/>
          </p:nvPr>
        </p:nvSpPr>
        <p:spPr/>
        <p:txBody>
          <a:bodyPr/>
          <a:lstStyle>
            <a:lvl1pPr>
              <a:defRPr/>
            </a:lvl1pPr>
          </a:lstStyle>
          <a:p>
            <a:fld id="{0F5F8073-FD9D-40DD-B66C-4B00D8B103C5}" type="slidenum">
              <a:rPr lang="en-US" altLang="en-US"/>
              <a:pPr/>
              <a:t>‹#›</a:t>
            </a:fld>
            <a:endParaRPr lang="en-US" altLang="en-US"/>
          </a:p>
        </p:txBody>
      </p:sp>
    </p:spTree>
    <p:extLst>
      <p:ext uri="{BB962C8B-B14F-4D97-AF65-F5344CB8AC3E}">
        <p14:creationId xmlns:p14="http://schemas.microsoft.com/office/powerpoint/2010/main" val="341798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3575050" y="273056"/>
            <a:ext cx="5111750" cy="5853113"/>
          </a:xfrm>
        </p:spPr>
        <p:txBody>
          <a:bodyPr/>
          <a:lstStyle>
            <a:lvl1pPr>
              <a:defRPr sz="3200">
                <a:solidFill>
                  <a:srgbClr val="00788A"/>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6" name="Slide Number Placeholder 6"/>
          <p:cNvSpPr>
            <a:spLocks noGrp="1"/>
          </p:cNvSpPr>
          <p:nvPr>
            <p:ph type="sldNum" sz="quarter" idx="11"/>
          </p:nvPr>
        </p:nvSpPr>
        <p:spPr/>
        <p:txBody>
          <a:bodyPr/>
          <a:lstStyle>
            <a:lvl1pPr>
              <a:defRPr/>
            </a:lvl1pPr>
          </a:lstStyle>
          <a:p>
            <a:fld id="{F75E29DA-2B5C-4F75-AC23-F04ADB4F6462}" type="slidenum">
              <a:rPr lang="en-US" altLang="en-US"/>
              <a:pPr/>
              <a:t>‹#›</a:t>
            </a:fld>
            <a:endParaRPr lang="en-US" altLang="en-US"/>
          </a:p>
        </p:txBody>
      </p:sp>
    </p:spTree>
    <p:extLst>
      <p:ext uri="{BB962C8B-B14F-4D97-AF65-F5344CB8AC3E}">
        <p14:creationId xmlns:p14="http://schemas.microsoft.com/office/powerpoint/2010/main" val="242815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788A"/>
                </a:solidFill>
              </a:defRPr>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6" name="Slide Number Placeholder 6"/>
          <p:cNvSpPr>
            <a:spLocks noGrp="1"/>
          </p:cNvSpPr>
          <p:nvPr>
            <p:ph type="sldNum" sz="quarter" idx="11"/>
          </p:nvPr>
        </p:nvSpPr>
        <p:spPr/>
        <p:txBody>
          <a:bodyPr/>
          <a:lstStyle>
            <a:lvl1pPr>
              <a:defRPr/>
            </a:lvl1pPr>
          </a:lstStyle>
          <a:p>
            <a:fld id="{BC79D9E6-A7B8-4FF3-A470-A0AEE1BDE2DD}" type="slidenum">
              <a:rPr lang="en-US" altLang="en-US"/>
              <a:pPr/>
              <a:t>‹#›</a:t>
            </a:fld>
            <a:endParaRPr lang="en-US" altLang="en-US"/>
          </a:p>
        </p:txBody>
      </p:sp>
    </p:spTree>
    <p:extLst>
      <p:ext uri="{BB962C8B-B14F-4D97-AF65-F5344CB8AC3E}">
        <p14:creationId xmlns:p14="http://schemas.microsoft.com/office/powerpoint/2010/main" val="2520304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5" y="0"/>
            <a:ext cx="9091679" cy="6858000"/>
          </a:xfrm>
          <a:prstGeom prst="rect">
            <a:avLst/>
          </a:prstGeom>
        </p:spPr>
      </p:pic>
      <p:sp>
        <p:nvSpPr>
          <p:cNvPr id="4" name="Rectangle 3"/>
          <p:cNvSpPr/>
          <p:nvPr userDrawn="1"/>
        </p:nvSpPr>
        <p:spPr bwMode="auto">
          <a:xfrm>
            <a:off x="0" y="274091"/>
            <a:ext cx="219292" cy="307777"/>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sz="1400">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1499622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88A"/>
                </a:solidFill>
              </a:defRPr>
            </a:lvl1p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lvl1pPr>
              <a:defRPr>
                <a:solidFill>
                  <a:srgbClr val="00A0AF"/>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5" name="Slide Number Placeholder 6"/>
          <p:cNvSpPr>
            <a:spLocks noGrp="1"/>
          </p:cNvSpPr>
          <p:nvPr>
            <p:ph type="sldNum" sz="quarter" idx="11"/>
          </p:nvPr>
        </p:nvSpPr>
        <p:spPr/>
        <p:txBody>
          <a:bodyPr/>
          <a:lstStyle>
            <a:lvl1pPr>
              <a:defRPr/>
            </a:lvl1pPr>
          </a:lstStyle>
          <a:p>
            <a:fld id="{DEFAAD73-B0B0-4585-824A-31739394DCB3}" type="slidenum">
              <a:rPr lang="en-US" altLang="en-US"/>
              <a:pPr/>
              <a:t>‹#›</a:t>
            </a:fld>
            <a:endParaRPr lang="en-US" altLang="en-US"/>
          </a:p>
        </p:txBody>
      </p:sp>
    </p:spTree>
    <p:extLst>
      <p:ext uri="{BB962C8B-B14F-4D97-AF65-F5344CB8AC3E}">
        <p14:creationId xmlns:p14="http://schemas.microsoft.com/office/powerpoint/2010/main" val="4155189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1950"/>
          </a:xfrm>
        </p:spPr>
        <p:txBody>
          <a:bodyPr vert="eaVert"/>
          <a:lstStyle>
            <a:lvl1pPr>
              <a:defRPr>
                <a:solidFill>
                  <a:srgbClr val="00788A"/>
                </a:solidFill>
              </a:defRPr>
            </a:lvl1pPr>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441950"/>
          </a:xfrm>
        </p:spPr>
        <p:txBody>
          <a:bodyPr vert="eaVert"/>
          <a:lstStyle>
            <a:lvl1pPr>
              <a:defRPr>
                <a:solidFill>
                  <a:srgbClr val="00A0AF"/>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
        <p:nvSpPr>
          <p:cNvPr id="5" name="Slide Number Placeholder 6"/>
          <p:cNvSpPr>
            <a:spLocks noGrp="1"/>
          </p:cNvSpPr>
          <p:nvPr>
            <p:ph type="sldNum" sz="quarter" idx="11"/>
          </p:nvPr>
        </p:nvSpPr>
        <p:spPr/>
        <p:txBody>
          <a:bodyPr/>
          <a:lstStyle>
            <a:lvl1pPr>
              <a:defRPr/>
            </a:lvl1pPr>
          </a:lstStyle>
          <a:p>
            <a:fld id="{E313BDE8-FC7D-4F9A-A229-5EEF9ED436BD}" type="slidenum">
              <a:rPr lang="en-US" altLang="en-US"/>
              <a:pPr/>
              <a:t>‹#›</a:t>
            </a:fld>
            <a:endParaRPr lang="en-US" altLang="en-US"/>
          </a:p>
        </p:txBody>
      </p:sp>
    </p:spTree>
    <p:extLst>
      <p:ext uri="{BB962C8B-B14F-4D97-AF65-F5344CB8AC3E}">
        <p14:creationId xmlns:p14="http://schemas.microsoft.com/office/powerpoint/2010/main" val="2075578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ld">
    <p:spTree>
      <p:nvGrpSpPr>
        <p:cNvPr id="1" name=""/>
        <p:cNvGrpSpPr/>
        <p:nvPr/>
      </p:nvGrpSpPr>
      <p:grpSpPr>
        <a:xfrm>
          <a:off x="0" y="0"/>
          <a:ext cx="0" cy="0"/>
          <a:chOff x="0" y="0"/>
          <a:chExt cx="0" cy="0"/>
        </a:xfrm>
      </p:grpSpPr>
      <p:sp>
        <p:nvSpPr>
          <p:cNvPr id="2" name="Footer Placeholder 7"/>
          <p:cNvSpPr>
            <a:spLocks noGrp="1" noChangeArrowheads="1"/>
          </p:cNvSpPr>
          <p:nvPr>
            <p:ph type="ftr" sz="quarter" idx="10"/>
          </p:nvPr>
        </p:nvSpPr>
        <p:spPr/>
        <p:txBody>
          <a:bodyPr/>
          <a:lstStyle>
            <a:lvl1pPr>
              <a:defRPr/>
            </a:lvl1pPr>
          </a:lstStyle>
          <a:p>
            <a:pPr>
              <a:defRPr/>
            </a:pPr>
            <a:r>
              <a:rPr lang="en-US"/>
              <a:t>www.HQOntario.ca</a:t>
            </a:r>
            <a:endParaRPr lang="en-CA"/>
          </a:p>
        </p:txBody>
      </p:sp>
    </p:spTree>
    <p:extLst>
      <p:ext uri="{BB962C8B-B14F-4D97-AF65-F5344CB8AC3E}">
        <p14:creationId xmlns:p14="http://schemas.microsoft.com/office/powerpoint/2010/main" val="3952549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24" y="6398324"/>
            <a:ext cx="9141619" cy="459676"/>
          </a:xfrm>
          <a:prstGeom prst="rect">
            <a:avLst/>
          </a:prstGeom>
          <a:solidFill>
            <a:srgbClr val="3CAA9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4950" spc="-38" baseline="0">
                <a:solidFill>
                  <a:srgbClr val="3CAA9D"/>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1800" cap="all" spc="150" baseline="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defRPr>
            </a:lvl1pPr>
            <a:lvl2pPr marL="342875" indent="0" algn="ctr">
              <a:buNone/>
              <a:defRPr sz="1800"/>
            </a:lvl2pPr>
            <a:lvl3pPr marL="685749" indent="0" algn="ctr">
              <a:buNone/>
              <a:defRPr sz="1800"/>
            </a:lvl3pPr>
            <a:lvl4pPr marL="1028624" indent="0" algn="ctr">
              <a:buNone/>
              <a:defRPr sz="1500"/>
            </a:lvl4pPr>
            <a:lvl5pPr marL="1371498" indent="0" algn="ctr">
              <a:buNone/>
              <a:defRPr sz="1500"/>
            </a:lvl5pPr>
            <a:lvl6pPr marL="1714373" indent="0" algn="ctr">
              <a:buNone/>
              <a:defRPr sz="1500"/>
            </a:lvl6pPr>
            <a:lvl7pPr marL="2057246" indent="0" algn="ctr">
              <a:buNone/>
              <a:defRPr sz="1500"/>
            </a:lvl7pPr>
            <a:lvl8pPr marL="2400120" indent="0" algn="ctr">
              <a:buNone/>
              <a:defRPr sz="1500"/>
            </a:lvl8pPr>
            <a:lvl9pPr marL="2742995" indent="0" algn="ctr">
              <a:buNone/>
              <a:defRPr sz="15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b="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solidFill>
                  <a:prstClr val="white"/>
                </a:solidFill>
              </a:rPr>
              <a:t>October 2018</a:t>
            </a:r>
            <a:endParaRPr lang="en-CA" dirty="0">
              <a:solidFill>
                <a:prstClr val="white"/>
              </a:solidFill>
            </a:endParaRPr>
          </a:p>
        </p:txBody>
      </p:sp>
      <p:sp>
        <p:nvSpPr>
          <p:cNvPr id="5" name="Footer Placeholder 4"/>
          <p:cNvSpPr>
            <a:spLocks noGrp="1"/>
          </p:cNvSpPr>
          <p:nvPr>
            <p:ph type="ftr" sz="quarter" idx="11"/>
          </p:nvPr>
        </p:nvSpPr>
        <p:spPr/>
        <p:txBody>
          <a:bodyPr/>
          <a:lstStyle>
            <a:lvl1pPr>
              <a:defRPr b="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CA">
                <a:solidFill>
                  <a:prstClr val="white"/>
                </a:solidFill>
              </a:rPr>
              <a:t>E-QIP October Advisory Committee</a:t>
            </a: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sz="900" b="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defTabSz="257156"/>
            <a:fld id="{836719EB-093B-8048-9001-01D864DF58AF}" type="slidenum">
              <a:rPr lang="en-US" smtClean="0">
                <a:solidFill>
                  <a:prstClr val="white"/>
                </a:solidFill>
              </a:rPr>
              <a:pPr defTabSz="257156"/>
              <a:t>‹#›</a:t>
            </a:fld>
            <a:endParaRPr lang="en-US" dirty="0">
              <a:solidFill>
                <a:prstClr val="white"/>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6609CD71-8179-4CD6-A4B3-EB48917F8B3D}"/>
              </a:ext>
            </a:extLst>
          </p:cNvPr>
          <p:cNvGrpSpPr/>
          <p:nvPr userDrawn="1"/>
        </p:nvGrpSpPr>
        <p:grpSpPr>
          <a:xfrm>
            <a:off x="1648596" y="116645"/>
            <a:ext cx="5968326" cy="862409"/>
            <a:chOff x="1225329" y="56126"/>
            <a:chExt cx="5968326" cy="862409"/>
          </a:xfrm>
        </p:grpSpPr>
        <p:pic>
          <p:nvPicPr>
            <p:cNvPr id="16" name="Picture 15">
              <a:extLst>
                <a:ext uri="{FF2B5EF4-FFF2-40B4-BE49-F238E27FC236}">
                  <a16:creationId xmlns:a16="http://schemas.microsoft.com/office/drawing/2014/main" id="{B323B946-683A-4D92-A42C-ABB4CC31BD29}"/>
                </a:ext>
              </a:extLst>
            </p:cNvPr>
            <p:cNvPicPr>
              <a:picLocks noChangeAspect="1"/>
            </p:cNvPicPr>
            <p:nvPr userDrawn="1"/>
          </p:nvPicPr>
          <p:blipFill>
            <a:blip r:embed="rId2"/>
            <a:stretch>
              <a:fillRect/>
            </a:stretch>
          </p:blipFill>
          <p:spPr>
            <a:xfrm>
              <a:off x="1225329" y="56127"/>
              <a:ext cx="1936191" cy="862408"/>
            </a:xfrm>
            <a:prstGeom prst="rect">
              <a:avLst/>
            </a:prstGeom>
          </p:spPr>
        </p:pic>
        <p:pic>
          <p:nvPicPr>
            <p:cNvPr id="17" name="Picture 16">
              <a:extLst>
                <a:ext uri="{FF2B5EF4-FFF2-40B4-BE49-F238E27FC236}">
                  <a16:creationId xmlns:a16="http://schemas.microsoft.com/office/drawing/2014/main" id="{B9506A3A-20D8-4DC4-BF1B-8CA8AEB333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63888" y="219103"/>
              <a:ext cx="1807446" cy="536456"/>
            </a:xfrm>
            <a:prstGeom prst="rect">
              <a:avLst/>
            </a:prstGeom>
          </p:spPr>
        </p:pic>
        <p:pic>
          <p:nvPicPr>
            <p:cNvPr id="18" name="Picture 17">
              <a:extLst>
                <a:ext uri="{FF2B5EF4-FFF2-40B4-BE49-F238E27FC236}">
                  <a16:creationId xmlns:a16="http://schemas.microsoft.com/office/drawing/2014/main" id="{96765C46-7693-42D6-911E-75CFC259805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52120" y="56126"/>
              <a:ext cx="1541535" cy="862409"/>
            </a:xfrm>
            <a:prstGeom prst="rect">
              <a:avLst/>
            </a:prstGeom>
          </p:spPr>
        </p:pic>
      </p:grpSp>
    </p:spTree>
    <p:extLst>
      <p:ext uri="{BB962C8B-B14F-4D97-AF65-F5344CB8AC3E}">
        <p14:creationId xmlns:p14="http://schemas.microsoft.com/office/powerpoint/2010/main" val="37296507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123" y="278799"/>
            <a:ext cx="7543800" cy="1450757"/>
          </a:xfrm>
        </p:spPr>
        <p:txBody>
          <a:bodyPr>
            <a:normAutofit/>
          </a:bodyPr>
          <a:lstStyle>
            <a:lvl1pPr>
              <a:defRPr sz="3300">
                <a:solidFill>
                  <a:srgbClr val="3CAA9D"/>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763859" y="1988840"/>
            <a:ext cx="7645513" cy="4104456"/>
          </a:xfrm>
        </p:spPr>
        <p:txBody>
          <a:bodyPr/>
          <a:lstStyle>
            <a:lvl2pPr marL="288015" indent="-137150">
              <a:buFont typeface="Wingdings" panose="05000000000000000000" pitchFamily="2" charset="2"/>
              <a:buChar char="§"/>
              <a:defRPr/>
            </a:lvl2pPr>
            <a:lvl3pPr marL="425165" indent="-137150">
              <a:buFont typeface="Arial" panose="020B0604020202020204" pitchFamily="34" charset="0"/>
              <a:buChar char="•"/>
              <a:defRPr/>
            </a:lvl3pPr>
            <a:lvl4pPr marL="562314" indent="-137150">
              <a:buFont typeface="Arial" panose="020B0604020202020204" pitchFamily="34" charset="0"/>
              <a:buChar char="•"/>
              <a:defRPr/>
            </a:lvl4pPr>
            <a:lvl5pPr marL="699464" indent="-13715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marL="0" marR="0" indent="0" algn="l" defTabSz="257156" rtl="0" eaLnBrk="1" fontAlgn="auto" latinLnBrk="0" hangingPunct="1">
              <a:lnSpc>
                <a:spcPct val="100000"/>
              </a:lnSpc>
              <a:spcBef>
                <a:spcPts val="0"/>
              </a:spcBef>
              <a:spcAft>
                <a:spcPts val="0"/>
              </a:spcAft>
              <a:buClrTx/>
              <a:buSzTx/>
              <a:buFontTx/>
              <a:buNone/>
              <a:tabLst/>
              <a:defRPr b="0">
                <a:solidFill>
                  <a:schemeClr val="bg1"/>
                </a:solidFill>
              </a:defRPr>
            </a:lvl1pPr>
          </a:lstStyle>
          <a:p>
            <a:r>
              <a:rPr lang="en-US">
                <a:solidFill>
                  <a:prstClr val="white"/>
                </a:solidFill>
              </a:rPr>
              <a:t>October 2018</a:t>
            </a:r>
            <a:endParaRPr lang="en-CA" dirty="0">
              <a:solidFill>
                <a:prstClr val="white"/>
              </a:solidFill>
            </a:endParaRPr>
          </a:p>
        </p:txBody>
      </p:sp>
      <p:sp>
        <p:nvSpPr>
          <p:cNvPr id="5" name="Footer Placeholder 4"/>
          <p:cNvSpPr>
            <a:spLocks noGrp="1"/>
          </p:cNvSpPr>
          <p:nvPr>
            <p:ph type="ftr" sz="quarter" idx="11"/>
          </p:nvPr>
        </p:nvSpPr>
        <p:spPr/>
        <p:txBody>
          <a:bodyPr/>
          <a:lstStyle>
            <a:lvl1pPr>
              <a:defRPr b="0">
                <a:solidFill>
                  <a:schemeClr val="bg1"/>
                </a:solidFill>
                <a:latin typeface="Arial" panose="020B0604020202020204" pitchFamily="34" charset="0"/>
                <a:cs typeface="Arial" panose="020B0604020202020204" pitchFamily="34" charset="0"/>
              </a:defRPr>
            </a:lvl1pPr>
          </a:lstStyle>
          <a:p>
            <a:r>
              <a:rPr lang="en-CA">
                <a:solidFill>
                  <a:prstClr val="white"/>
                </a:solidFill>
              </a:rPr>
              <a:t>E-QIP October Advisory Committee</a:t>
            </a: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b="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defTabSz="257156"/>
            <a:fld id="{836719EB-093B-8048-9001-01D864DF58AF}" type="slidenum">
              <a:rPr lang="en-US" smtClean="0">
                <a:solidFill>
                  <a:prstClr val="white"/>
                </a:solidFill>
              </a:rPr>
              <a:pPr defTabSz="257156"/>
              <a:t>‹#›</a:t>
            </a:fld>
            <a:endParaRPr lang="en-US" dirty="0">
              <a:solidFill>
                <a:prstClr val="white"/>
              </a:solidFill>
            </a:endParaRPr>
          </a:p>
        </p:txBody>
      </p:sp>
    </p:spTree>
    <p:extLst>
      <p:ext uri="{BB962C8B-B14F-4D97-AF65-F5344CB8AC3E}">
        <p14:creationId xmlns:p14="http://schemas.microsoft.com/office/powerpoint/2010/main" val="12795127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9" y="6400800"/>
            <a:ext cx="9141619" cy="457200"/>
          </a:xfrm>
          <a:prstGeom prst="rect">
            <a:avLst/>
          </a:prstGeom>
          <a:solidFill>
            <a:srgbClr val="F5860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2" y="6334316"/>
            <a:ext cx="9141619" cy="64008"/>
          </a:xfrm>
          <a:prstGeom prst="rect">
            <a:avLst/>
          </a:prstGeom>
          <a:solidFill>
            <a:srgbClr val="3CAA9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4950" b="0">
                <a:solidFill>
                  <a:srgbClr val="3CAA9D"/>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Arial" panose="020B0604020202020204" pitchFamily="34" charset="0"/>
                <a:cs typeface="Arial" panose="020B0604020202020204" pitchFamily="34" charset="0"/>
              </a:defRPr>
            </a:lvl1pPr>
            <a:lvl2pPr marL="342875" indent="0">
              <a:buNone/>
              <a:defRPr sz="1350">
                <a:solidFill>
                  <a:schemeClr val="tx1">
                    <a:tint val="75000"/>
                  </a:schemeClr>
                </a:solidFill>
              </a:defRPr>
            </a:lvl2pPr>
            <a:lvl3pPr marL="685749" indent="0">
              <a:buNone/>
              <a:defRPr sz="1200">
                <a:solidFill>
                  <a:schemeClr val="tx1">
                    <a:tint val="75000"/>
                  </a:schemeClr>
                </a:solidFill>
              </a:defRPr>
            </a:lvl3pPr>
            <a:lvl4pPr marL="1028624" indent="0">
              <a:buNone/>
              <a:defRPr sz="1050">
                <a:solidFill>
                  <a:schemeClr val="tx1">
                    <a:tint val="75000"/>
                  </a:schemeClr>
                </a:solidFill>
              </a:defRPr>
            </a:lvl4pPr>
            <a:lvl5pPr marL="1371498" indent="0">
              <a:buNone/>
              <a:defRPr sz="1050">
                <a:solidFill>
                  <a:schemeClr val="tx1">
                    <a:tint val="75000"/>
                  </a:schemeClr>
                </a:solidFill>
              </a:defRPr>
            </a:lvl5pPr>
            <a:lvl6pPr marL="1714373" indent="0">
              <a:buNone/>
              <a:defRPr sz="1050">
                <a:solidFill>
                  <a:schemeClr val="tx1">
                    <a:tint val="75000"/>
                  </a:schemeClr>
                </a:solidFill>
              </a:defRPr>
            </a:lvl6pPr>
            <a:lvl7pPr marL="2057246" indent="0">
              <a:buNone/>
              <a:defRPr sz="1050">
                <a:solidFill>
                  <a:schemeClr val="tx1">
                    <a:tint val="75000"/>
                  </a:schemeClr>
                </a:solidFill>
              </a:defRPr>
            </a:lvl7pPr>
            <a:lvl8pPr marL="2400120" indent="0">
              <a:buNone/>
              <a:defRPr sz="1050">
                <a:solidFill>
                  <a:schemeClr val="tx1">
                    <a:tint val="75000"/>
                  </a:schemeClr>
                </a:solidFill>
              </a:defRPr>
            </a:lvl8pPr>
            <a:lvl9pPr marL="2742995"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marL="0" marR="0" indent="0" algn="l" defTabSz="257156" rtl="0" eaLnBrk="1" fontAlgn="auto" latinLnBrk="0" hangingPunct="1">
              <a:lnSpc>
                <a:spcPct val="100000"/>
              </a:lnSpc>
              <a:spcBef>
                <a:spcPts val="0"/>
              </a:spcBef>
              <a:spcAft>
                <a:spcPts val="0"/>
              </a:spcAft>
              <a:buClrTx/>
              <a:buSzTx/>
              <a:buFontTx/>
              <a:buNone/>
              <a:tabLst/>
              <a:defRPr/>
            </a:lvl1pPr>
          </a:lstStyle>
          <a:p>
            <a:r>
              <a:rPr lang="en-US"/>
              <a:t>October 2018</a:t>
            </a:r>
            <a:endParaRPr lang="en-CA"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CA"/>
              <a:t>E-QIP October Advisory Committee</a:t>
            </a:r>
            <a:endParaRPr lang="en-CA" dirty="0"/>
          </a:p>
        </p:txBody>
      </p:sp>
      <p:sp>
        <p:nvSpPr>
          <p:cNvPr id="6" name="Slide Number Placeholder 5"/>
          <p:cNvSpPr>
            <a:spLocks noGrp="1"/>
          </p:cNvSpPr>
          <p:nvPr>
            <p:ph type="sldNum" sz="quarter" idx="12"/>
          </p:nvPr>
        </p:nvSpPr>
        <p:spPr/>
        <p:txBody>
          <a:bodyPr/>
          <a:lstStyle>
            <a:lvl1pPr>
              <a:defRPr>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defTabSz="257156"/>
            <a:fld id="{836719EB-093B-8048-9001-01D864DF58AF}" type="slidenum">
              <a:rPr lang="en-US" smtClean="0">
                <a:solidFill>
                  <a:prstClr val="white"/>
                </a:solidFill>
              </a:rPr>
              <a:pPr defTabSz="257156"/>
              <a:t>‹#›</a:t>
            </a:fld>
            <a:endParaRPr lang="en-US" dirty="0">
              <a:solidFill>
                <a:prstClr val="white"/>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D8EED04F-7664-4852-9349-0FD0842194A4}"/>
              </a:ext>
            </a:extLst>
          </p:cNvPr>
          <p:cNvGrpSpPr/>
          <p:nvPr userDrawn="1"/>
        </p:nvGrpSpPr>
        <p:grpSpPr>
          <a:xfrm>
            <a:off x="1648596" y="116645"/>
            <a:ext cx="5968326" cy="862409"/>
            <a:chOff x="1225329" y="56126"/>
            <a:chExt cx="5968326" cy="862409"/>
          </a:xfrm>
        </p:grpSpPr>
        <p:pic>
          <p:nvPicPr>
            <p:cNvPr id="12" name="Picture 11">
              <a:extLst>
                <a:ext uri="{FF2B5EF4-FFF2-40B4-BE49-F238E27FC236}">
                  <a16:creationId xmlns:a16="http://schemas.microsoft.com/office/drawing/2014/main" id="{86D2C9FD-D6BC-4840-9191-71C0DC76BC74}"/>
                </a:ext>
              </a:extLst>
            </p:cNvPr>
            <p:cNvPicPr>
              <a:picLocks noChangeAspect="1"/>
            </p:cNvPicPr>
            <p:nvPr userDrawn="1"/>
          </p:nvPicPr>
          <p:blipFill>
            <a:blip r:embed="rId2"/>
            <a:stretch>
              <a:fillRect/>
            </a:stretch>
          </p:blipFill>
          <p:spPr>
            <a:xfrm>
              <a:off x="1225329" y="56127"/>
              <a:ext cx="1936191" cy="862408"/>
            </a:xfrm>
            <a:prstGeom prst="rect">
              <a:avLst/>
            </a:prstGeom>
          </p:spPr>
        </p:pic>
        <p:pic>
          <p:nvPicPr>
            <p:cNvPr id="13" name="Picture 12">
              <a:extLst>
                <a:ext uri="{FF2B5EF4-FFF2-40B4-BE49-F238E27FC236}">
                  <a16:creationId xmlns:a16="http://schemas.microsoft.com/office/drawing/2014/main" id="{20E362FD-FE54-4EE6-83F8-E89E655B15B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63888" y="219103"/>
              <a:ext cx="1807446" cy="536456"/>
            </a:xfrm>
            <a:prstGeom prst="rect">
              <a:avLst/>
            </a:prstGeom>
          </p:spPr>
        </p:pic>
        <p:pic>
          <p:nvPicPr>
            <p:cNvPr id="14" name="Picture 13">
              <a:extLst>
                <a:ext uri="{FF2B5EF4-FFF2-40B4-BE49-F238E27FC236}">
                  <a16:creationId xmlns:a16="http://schemas.microsoft.com/office/drawing/2014/main" id="{7D642C77-E263-4699-9C33-81411E0726E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52120" y="56126"/>
              <a:ext cx="1541535" cy="862409"/>
            </a:xfrm>
            <a:prstGeom prst="rect">
              <a:avLst/>
            </a:prstGeom>
          </p:spPr>
        </p:pic>
      </p:grpSp>
    </p:spTree>
    <p:extLst>
      <p:ext uri="{BB962C8B-B14F-4D97-AF65-F5344CB8AC3E}">
        <p14:creationId xmlns:p14="http://schemas.microsoft.com/office/powerpoint/2010/main" val="3522203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822960" y="286607"/>
            <a:ext cx="7543800" cy="1450757"/>
          </a:xfrm>
        </p:spPr>
        <p:txBody>
          <a:bodyPr>
            <a:normAutofit/>
          </a:bodyPr>
          <a:lstStyle>
            <a:lvl1pPr>
              <a:defRPr sz="3300">
                <a:solidFill>
                  <a:srgbClr val="3CAA9D"/>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822960" y="1845734"/>
            <a:ext cx="3703320" cy="4023360"/>
          </a:xfrm>
        </p:spPr>
        <p:txBody>
          <a:bodyPr/>
          <a:lstStyle>
            <a:lvl1pPr>
              <a:defRPr>
                <a:latin typeface="Arial" panose="020B0604020202020204" pitchFamily="34" charset="0"/>
                <a:cs typeface="Arial" panose="020B0604020202020204" pitchFamily="34" charset="0"/>
              </a:defRPr>
            </a:lvl1pPr>
            <a:lvl2pPr marL="288015" indent="-137150">
              <a:buFont typeface="Wingdings" panose="05000000000000000000" pitchFamily="2" charset="2"/>
              <a:buChar cha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3440" y="1845742"/>
            <a:ext cx="3703320" cy="4023359"/>
          </a:xfrm>
        </p:spPr>
        <p:txBody>
          <a:bodyPr/>
          <a:lstStyle>
            <a:lvl1pPr>
              <a:defRPr>
                <a:latin typeface="Arial" panose="020B0604020202020204" pitchFamily="34" charset="0"/>
                <a:cs typeface="Arial" panose="020B0604020202020204" pitchFamily="34" charset="0"/>
              </a:defRPr>
            </a:lvl1pPr>
            <a:lvl2pPr marL="365162" indent="-214298">
              <a:buFont typeface="Wingdings" panose="05000000000000000000" pitchFamily="2" charset="2"/>
              <a:buChar cha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marL="0" marR="0" indent="0" algn="l" defTabSz="257156" rtl="0" eaLnBrk="1" fontAlgn="auto" latinLnBrk="0" hangingPunct="1">
              <a:lnSpc>
                <a:spcPct val="100000"/>
              </a:lnSpc>
              <a:spcBef>
                <a:spcPts val="0"/>
              </a:spcBef>
              <a:spcAft>
                <a:spcPts val="0"/>
              </a:spcAft>
              <a:buClrTx/>
              <a:buSzTx/>
              <a:buFontTx/>
              <a:buNone/>
              <a:tabLst/>
              <a:defRPr/>
            </a:lvl1pPr>
          </a:lstStyle>
          <a:p>
            <a:r>
              <a:rPr lang="en-US"/>
              <a:t>October 2018</a:t>
            </a:r>
            <a:endParaRPr lang="en-CA"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CA"/>
              <a:t>E-QIP October Advisory Committee</a:t>
            </a:r>
            <a:endParaRPr lang="en-CA" dirty="0"/>
          </a:p>
        </p:txBody>
      </p:sp>
      <p:sp>
        <p:nvSpPr>
          <p:cNvPr id="7" name="Slide Number Placeholder 6"/>
          <p:cNvSpPr>
            <a:spLocks noGrp="1"/>
          </p:cNvSpPr>
          <p:nvPr>
            <p:ph type="sldNum" sz="quarter" idx="12"/>
          </p:nvPr>
        </p:nvSpPr>
        <p:spPr/>
        <p:txBody>
          <a:bodyPr/>
          <a:lstStyle>
            <a:lvl1pPr>
              <a:defRPr b="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defTabSz="257156"/>
            <a:fld id="{836719EB-093B-8048-9001-01D864DF58AF}" type="slidenum">
              <a:rPr lang="en-US" smtClean="0">
                <a:solidFill>
                  <a:prstClr val="white"/>
                </a:solidFill>
              </a:rPr>
              <a:pPr defTabSz="257156"/>
              <a:t>‹#›</a:t>
            </a:fld>
            <a:endParaRPr lang="en-US" dirty="0">
              <a:solidFill>
                <a:prstClr val="white"/>
              </a:solidFill>
            </a:endParaRPr>
          </a:p>
        </p:txBody>
      </p:sp>
    </p:spTree>
    <p:extLst>
      <p:ext uri="{BB962C8B-B14F-4D97-AF65-F5344CB8AC3E}">
        <p14:creationId xmlns:p14="http://schemas.microsoft.com/office/powerpoint/2010/main" val="21072490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822960" y="286607"/>
            <a:ext cx="7543800" cy="1450757"/>
          </a:xfrm>
        </p:spPr>
        <p:txBody>
          <a:bodyPr>
            <a:normAutofit/>
          </a:bodyPr>
          <a:lstStyle>
            <a:lvl1pPr>
              <a:defRPr sz="3300">
                <a:solidFill>
                  <a:srgbClr val="3CAA9D"/>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latin typeface="Arial" panose="020B0604020202020204" pitchFamily="34" charset="0"/>
                <a:cs typeface="Arial" panose="020B0604020202020204" pitchFamily="34" charset="0"/>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822960" y="2582334"/>
            <a:ext cx="3703320" cy="3286760"/>
          </a:xfrm>
        </p:spPr>
        <p:txBody>
          <a:bodyPr/>
          <a:lstStyle>
            <a:lvl1pPr>
              <a:defRPr>
                <a:latin typeface="Arial" panose="020B0604020202020204" pitchFamily="34" charset="0"/>
                <a:cs typeface="Arial" panose="020B0604020202020204" pitchFamily="34" charset="0"/>
              </a:defRPr>
            </a:lvl1pPr>
            <a:lvl2pPr marL="288015" indent="-137150">
              <a:buFont typeface="Wingdings" panose="05000000000000000000" pitchFamily="2" charset="2"/>
              <a:buChar cha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latin typeface="Arial" panose="020B0604020202020204" pitchFamily="34" charset="0"/>
                <a:cs typeface="Arial" panose="020B0604020202020204" pitchFamily="34" charset="0"/>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63440" y="2582334"/>
            <a:ext cx="3703320" cy="3286760"/>
          </a:xfrm>
        </p:spPr>
        <p:txBody>
          <a:bodyPr/>
          <a:lstStyle>
            <a:lvl1pPr>
              <a:defRPr>
                <a:latin typeface="Arial" panose="020B0604020202020204" pitchFamily="34" charset="0"/>
                <a:cs typeface="Arial" panose="020B0604020202020204" pitchFamily="34" charset="0"/>
              </a:defRPr>
            </a:lvl1pPr>
            <a:lvl2pPr marL="288015" indent="-137150">
              <a:buFont typeface="Wingdings" panose="05000000000000000000" pitchFamily="2" charset="2"/>
              <a:buChar cha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marL="0" marR="0" indent="0" algn="l" defTabSz="257156" rtl="0" eaLnBrk="1" fontAlgn="auto" latinLnBrk="0" hangingPunct="1">
              <a:lnSpc>
                <a:spcPct val="100000"/>
              </a:lnSpc>
              <a:spcBef>
                <a:spcPts val="0"/>
              </a:spcBef>
              <a:spcAft>
                <a:spcPts val="0"/>
              </a:spcAft>
              <a:buClrTx/>
              <a:buSzTx/>
              <a:buFontTx/>
              <a:buNone/>
              <a:tabLst/>
              <a:defRPr/>
            </a:lvl1pPr>
          </a:lstStyle>
          <a:p>
            <a:r>
              <a:rPr lang="en-US"/>
              <a:t>October 2018</a:t>
            </a:r>
            <a:endParaRPr lang="en-CA" dirty="0"/>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CA"/>
              <a:t>E-QIP October Advisory Committee</a:t>
            </a:r>
            <a:endParaRPr lang="en-CA" dirty="0"/>
          </a:p>
        </p:txBody>
      </p:sp>
      <p:sp>
        <p:nvSpPr>
          <p:cNvPr id="9" name="Slide Number Placeholder 8"/>
          <p:cNvSpPr>
            <a:spLocks noGrp="1"/>
          </p:cNvSpPr>
          <p:nvPr>
            <p:ph type="sldNum" sz="quarter" idx="12"/>
          </p:nvPr>
        </p:nvSpPr>
        <p:spPr/>
        <p:txBody>
          <a:bodyPr/>
          <a:lstStyle>
            <a:lvl1pPr>
              <a:defRPr>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defTabSz="257156"/>
            <a:fld id="{836719EB-093B-8048-9001-01D864DF58AF}" type="slidenum">
              <a:rPr lang="en-US" smtClean="0">
                <a:solidFill>
                  <a:prstClr val="white"/>
                </a:solidFill>
              </a:rPr>
              <a:pPr defTabSz="257156"/>
              <a:t>‹#›</a:t>
            </a:fld>
            <a:endParaRPr lang="en-US" dirty="0">
              <a:solidFill>
                <a:prstClr val="white"/>
              </a:solidFill>
            </a:endParaRPr>
          </a:p>
        </p:txBody>
      </p:sp>
    </p:spTree>
    <p:extLst>
      <p:ext uri="{BB962C8B-B14F-4D97-AF65-F5344CB8AC3E}">
        <p14:creationId xmlns:p14="http://schemas.microsoft.com/office/powerpoint/2010/main" val="33668077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300">
                <a:solidFill>
                  <a:srgbClr val="3CAA9D"/>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822971" y="6459806"/>
            <a:ext cx="1854203" cy="365125"/>
          </a:xfrm>
        </p:spPr>
        <p:txBody>
          <a:bodyPr/>
          <a:lstStyle>
            <a:lvl1pPr marL="0" marR="0" indent="0" algn="l" defTabSz="257156" rtl="0" eaLnBrk="1" fontAlgn="auto" latinLnBrk="0" hangingPunct="1">
              <a:lnSpc>
                <a:spcPct val="100000"/>
              </a:lnSpc>
              <a:spcBef>
                <a:spcPts val="0"/>
              </a:spcBef>
              <a:spcAft>
                <a:spcPts val="0"/>
              </a:spcAft>
              <a:buClrTx/>
              <a:buSzTx/>
              <a:buFontTx/>
              <a:buNone/>
              <a:tabLst/>
              <a:defRPr/>
            </a:lvl1pPr>
          </a:lstStyle>
          <a:p>
            <a:r>
              <a:rPr lang="en-US"/>
              <a:t>October 2018</a:t>
            </a:r>
            <a:endParaRPr lang="en-CA" dirty="0"/>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CA"/>
              <a:t>E-QIP October Advisory Committee</a:t>
            </a:r>
            <a:endParaRPr lang="en-CA" dirty="0"/>
          </a:p>
        </p:txBody>
      </p:sp>
      <p:sp>
        <p:nvSpPr>
          <p:cNvPr id="5" name="Slide Number Placeholder 4"/>
          <p:cNvSpPr>
            <a:spLocks noGrp="1"/>
          </p:cNvSpPr>
          <p:nvPr>
            <p:ph type="sldNum" sz="quarter" idx="12"/>
          </p:nvPr>
        </p:nvSpPr>
        <p:spPr/>
        <p:txBody>
          <a:bodyPr/>
          <a:lstStyle>
            <a:lvl1pPr>
              <a:defRPr>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defTabSz="257156"/>
            <a:fld id="{836719EB-093B-8048-9001-01D864DF58AF}" type="slidenum">
              <a:rPr lang="en-US" smtClean="0">
                <a:solidFill>
                  <a:prstClr val="white"/>
                </a:solidFill>
              </a:rPr>
              <a:pPr defTabSz="257156"/>
              <a:t>‹#›</a:t>
            </a:fld>
            <a:endParaRPr lang="en-US" dirty="0">
              <a:solidFill>
                <a:prstClr val="white"/>
              </a:solidFill>
            </a:endParaRPr>
          </a:p>
        </p:txBody>
      </p:sp>
    </p:spTree>
    <p:extLst>
      <p:ext uri="{BB962C8B-B14F-4D97-AF65-F5344CB8AC3E}">
        <p14:creationId xmlns:p14="http://schemas.microsoft.com/office/powerpoint/2010/main" val="1036180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9" y="6400800"/>
            <a:ext cx="9141619" cy="457200"/>
          </a:xfrm>
          <a:prstGeom prst="rect">
            <a:avLst/>
          </a:prstGeom>
          <a:solidFill>
            <a:srgbClr val="3CAA9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22" y="6334316"/>
            <a:ext cx="9141619" cy="64008"/>
          </a:xfrm>
          <a:prstGeom prst="rect">
            <a:avLst/>
          </a:prstGeom>
          <a:solidFill>
            <a:srgbClr val="F5860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lvl1pPr marL="0" marR="0" indent="0" algn="l" defTabSz="257156" rtl="0" eaLnBrk="1" fontAlgn="auto" latinLnBrk="0" hangingPunct="1">
              <a:lnSpc>
                <a:spcPct val="100000"/>
              </a:lnSpc>
              <a:spcBef>
                <a:spcPts val="0"/>
              </a:spcBef>
              <a:spcAft>
                <a:spcPts val="0"/>
              </a:spcAft>
              <a:buClrTx/>
              <a:buSzTx/>
              <a:buFontTx/>
              <a:buNone/>
              <a:tabLst/>
              <a:defRPr/>
            </a:lvl1pPr>
          </a:lstStyle>
          <a:p>
            <a:r>
              <a:rPr lang="en-US"/>
              <a:t>October 2018</a:t>
            </a:r>
            <a:endParaRPr lang="en-CA" dirty="0"/>
          </a:p>
        </p:txBody>
      </p:sp>
      <p:sp>
        <p:nvSpPr>
          <p:cNvPr id="8" name="Footer Placeholder 7"/>
          <p:cNvSpPr>
            <a:spLocks noGrp="1"/>
          </p:cNvSpPr>
          <p:nvPr>
            <p:ph type="ftr" sz="quarter" idx="11"/>
          </p:nvPr>
        </p:nvSpPr>
        <p:spPr/>
        <p:txBody>
          <a:bodyPr/>
          <a:lstStyle>
            <a:lvl1pPr>
              <a:defRPr>
                <a:solidFill>
                  <a:srgbClr val="FFFFFF"/>
                </a:solidFill>
                <a:latin typeface="Arial" panose="020B0604020202020204" pitchFamily="34" charset="0"/>
                <a:cs typeface="Arial" panose="020B0604020202020204" pitchFamily="34" charset="0"/>
              </a:defRPr>
            </a:lvl1pPr>
          </a:lstStyle>
          <a:p>
            <a:r>
              <a:rPr lang="en-CA"/>
              <a:t>E-QIP October Advisory Committee</a:t>
            </a:r>
            <a:endParaRPr lang="en-CA" dirty="0"/>
          </a:p>
        </p:txBody>
      </p:sp>
      <p:sp>
        <p:nvSpPr>
          <p:cNvPr id="9" name="Slide Number Placeholder 8"/>
          <p:cNvSpPr>
            <a:spLocks noGrp="1"/>
          </p:cNvSpPr>
          <p:nvPr>
            <p:ph type="sldNum" sz="quarter" idx="12"/>
          </p:nvPr>
        </p:nvSpPr>
        <p:spPr/>
        <p:txBody>
          <a:bodyPr/>
          <a:lstStyle>
            <a:lvl1pPr>
              <a:defRPr>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defTabSz="257156"/>
            <a:fld id="{836719EB-093B-8048-9001-01D864DF58AF}" type="slidenum">
              <a:rPr lang="en-US" smtClean="0">
                <a:solidFill>
                  <a:prstClr val="white"/>
                </a:solidFill>
              </a:rPr>
              <a:pPr defTabSz="257156"/>
              <a:t>‹#›</a:t>
            </a:fld>
            <a:endParaRPr lang="en-US" dirty="0">
              <a:solidFill>
                <a:prstClr val="white"/>
              </a:solidFill>
            </a:endParaRPr>
          </a:p>
        </p:txBody>
      </p:sp>
      <p:grpSp>
        <p:nvGrpSpPr>
          <p:cNvPr id="10" name="Group 9">
            <a:extLst>
              <a:ext uri="{FF2B5EF4-FFF2-40B4-BE49-F238E27FC236}">
                <a16:creationId xmlns:a16="http://schemas.microsoft.com/office/drawing/2014/main" id="{E1D9C242-026C-42C1-A7AE-3CD7EE0F68F1}"/>
              </a:ext>
            </a:extLst>
          </p:cNvPr>
          <p:cNvGrpSpPr/>
          <p:nvPr userDrawn="1"/>
        </p:nvGrpSpPr>
        <p:grpSpPr>
          <a:xfrm>
            <a:off x="1648596" y="116645"/>
            <a:ext cx="5968326" cy="862409"/>
            <a:chOff x="1225329" y="56126"/>
            <a:chExt cx="5968326" cy="862409"/>
          </a:xfrm>
        </p:grpSpPr>
        <p:pic>
          <p:nvPicPr>
            <p:cNvPr id="11" name="Picture 10">
              <a:extLst>
                <a:ext uri="{FF2B5EF4-FFF2-40B4-BE49-F238E27FC236}">
                  <a16:creationId xmlns:a16="http://schemas.microsoft.com/office/drawing/2014/main" id="{39D0C6E6-8D79-43AA-A7B2-A3F0E6DAE95D}"/>
                </a:ext>
              </a:extLst>
            </p:cNvPr>
            <p:cNvPicPr>
              <a:picLocks noChangeAspect="1"/>
            </p:cNvPicPr>
            <p:nvPr userDrawn="1"/>
          </p:nvPicPr>
          <p:blipFill>
            <a:blip r:embed="rId2"/>
            <a:stretch>
              <a:fillRect/>
            </a:stretch>
          </p:blipFill>
          <p:spPr>
            <a:xfrm>
              <a:off x="1225329" y="56127"/>
              <a:ext cx="1936191" cy="862408"/>
            </a:xfrm>
            <a:prstGeom prst="rect">
              <a:avLst/>
            </a:prstGeom>
          </p:spPr>
        </p:pic>
        <p:pic>
          <p:nvPicPr>
            <p:cNvPr id="12" name="Picture 11">
              <a:extLst>
                <a:ext uri="{FF2B5EF4-FFF2-40B4-BE49-F238E27FC236}">
                  <a16:creationId xmlns:a16="http://schemas.microsoft.com/office/drawing/2014/main" id="{C1732D0D-8A4A-4281-8C2E-170D33C4EF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63888" y="219103"/>
              <a:ext cx="1807446" cy="536456"/>
            </a:xfrm>
            <a:prstGeom prst="rect">
              <a:avLst/>
            </a:prstGeom>
          </p:spPr>
        </p:pic>
        <p:pic>
          <p:nvPicPr>
            <p:cNvPr id="13" name="Picture 12">
              <a:extLst>
                <a:ext uri="{FF2B5EF4-FFF2-40B4-BE49-F238E27FC236}">
                  <a16:creationId xmlns:a16="http://schemas.microsoft.com/office/drawing/2014/main" id="{4740A274-B151-4310-81EF-F9509A9F94B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52120" y="56126"/>
              <a:ext cx="1541535" cy="862409"/>
            </a:xfrm>
            <a:prstGeom prst="rect">
              <a:avLst/>
            </a:prstGeom>
          </p:spPr>
        </p:pic>
      </p:grpSp>
    </p:spTree>
    <p:extLst>
      <p:ext uri="{BB962C8B-B14F-4D97-AF65-F5344CB8AC3E}">
        <p14:creationId xmlns:p14="http://schemas.microsoft.com/office/powerpoint/2010/main" val="1891700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1"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91"/>
            <a:ext cx="219292" cy="307777"/>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sz="1400">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039987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23" y="0"/>
            <a:ext cx="3038093" cy="6858000"/>
          </a:xfrm>
          <a:prstGeom prst="rect">
            <a:avLst/>
          </a:prstGeom>
          <a:solidFill>
            <a:srgbClr val="F5860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rgbClr val="3CAA9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460247" y="731520"/>
            <a:ext cx="5009393" cy="5257800"/>
          </a:xfrm>
        </p:spPr>
        <p:txBody>
          <a:bodyPr/>
          <a:lstStyle>
            <a:lvl1pPr>
              <a:defRPr>
                <a:latin typeface="Arial" panose="020B0604020202020204" pitchFamily="34" charset="0"/>
                <a:cs typeface="Arial" panose="020B0604020202020204" pitchFamily="34" charset="0"/>
              </a:defRPr>
            </a:lvl1pPr>
            <a:lvl2pPr marL="288015" indent="-137150">
              <a:buFont typeface="Wingdings" panose="05000000000000000000" pitchFamily="2" charset="2"/>
              <a:buChar cha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latin typeface="Arial" panose="020B0604020202020204" pitchFamily="34" charset="0"/>
                <a:cs typeface="Arial" panose="020B0604020202020204" pitchFamily="34" charset="0"/>
              </a:defRPr>
            </a:lvl1pPr>
            <a:lvl2pPr marL="342875" indent="0">
              <a:buNone/>
              <a:defRPr sz="900"/>
            </a:lvl2pPr>
            <a:lvl3pPr marL="685749" indent="0">
              <a:buNone/>
              <a:defRPr sz="750"/>
            </a:lvl3pPr>
            <a:lvl4pPr marL="1028624" indent="0">
              <a:buNone/>
              <a:defRPr sz="675"/>
            </a:lvl4pPr>
            <a:lvl5pPr marL="1371498" indent="0">
              <a:buNone/>
              <a:defRPr sz="675"/>
            </a:lvl5pPr>
            <a:lvl6pPr marL="1714373" indent="0">
              <a:buNone/>
              <a:defRPr sz="675"/>
            </a:lvl6pPr>
            <a:lvl7pPr marL="2057246" indent="0">
              <a:buNone/>
              <a:defRPr sz="675"/>
            </a:lvl7pPr>
            <a:lvl8pPr marL="2400120" indent="0">
              <a:buNone/>
              <a:defRPr sz="675"/>
            </a:lvl8pPr>
            <a:lvl9pPr marL="2742995" indent="0">
              <a:buNone/>
              <a:defRPr sz="675"/>
            </a:lvl9pPr>
          </a:lstStyle>
          <a:p>
            <a:pPr lvl="0"/>
            <a:r>
              <a:rPr lang="en-US" dirty="0"/>
              <a:t>Click to edit Master text styles</a:t>
            </a:r>
          </a:p>
        </p:txBody>
      </p:sp>
      <p:sp>
        <p:nvSpPr>
          <p:cNvPr id="5" name="Date Placeholder 4"/>
          <p:cNvSpPr>
            <a:spLocks noGrp="1"/>
          </p:cNvSpPr>
          <p:nvPr>
            <p:ph type="dt" sz="half" idx="10"/>
          </p:nvPr>
        </p:nvSpPr>
        <p:spPr>
          <a:xfrm>
            <a:off x="349144" y="6459806"/>
            <a:ext cx="1963883" cy="365125"/>
          </a:xfrm>
        </p:spPr>
        <p:txBody>
          <a:bodyPr/>
          <a:lstStyle>
            <a:lvl1pPr marL="0" marR="0" indent="0" algn="l" defTabSz="257156" rtl="0" eaLnBrk="1" fontAlgn="auto" latinLnBrk="0" hangingPunct="1">
              <a:lnSpc>
                <a:spcPct val="100000"/>
              </a:lnSpc>
              <a:spcBef>
                <a:spcPts val="0"/>
              </a:spcBef>
              <a:spcAft>
                <a:spcPts val="0"/>
              </a:spcAft>
              <a:buClrTx/>
              <a:buSzTx/>
              <a:buFontTx/>
              <a:buNone/>
              <a:tabLst/>
              <a:defRPr/>
            </a:lvl1pPr>
          </a:lstStyle>
          <a:p>
            <a:r>
              <a:rPr lang="en-US"/>
              <a:t>October 2018</a:t>
            </a:r>
            <a:endParaRPr lang="en-CA" dirty="0"/>
          </a:p>
        </p:txBody>
      </p:sp>
      <p:sp>
        <p:nvSpPr>
          <p:cNvPr id="6" name="Footer Placeholder 5"/>
          <p:cNvSpPr>
            <a:spLocks noGrp="1"/>
          </p:cNvSpPr>
          <p:nvPr>
            <p:ph type="ftr" sz="quarter" idx="11"/>
          </p:nvPr>
        </p:nvSpPr>
        <p:spPr>
          <a:xfrm>
            <a:off x="3600450" y="6459806"/>
            <a:ext cx="3486150" cy="365125"/>
          </a:xfrm>
        </p:spPr>
        <p:txBody>
          <a:bodyPr/>
          <a:lstStyle>
            <a:lvl1pPr algn="l">
              <a:defRPr>
                <a:solidFill>
                  <a:schemeClr val="tx1">
                    <a:lumMod val="85000"/>
                    <a:lumOff val="15000"/>
                  </a:schemeClr>
                </a:solidFill>
                <a:latin typeface="Arial" panose="020B0604020202020204" pitchFamily="34" charset="0"/>
                <a:cs typeface="Arial" panose="020B0604020202020204" pitchFamily="34" charset="0"/>
              </a:defRPr>
            </a:lvl1pPr>
          </a:lstStyle>
          <a:p>
            <a:r>
              <a:rPr lang="en-CA">
                <a:solidFill>
                  <a:prstClr val="black">
                    <a:lumMod val="85000"/>
                    <a:lumOff val="15000"/>
                  </a:prstClr>
                </a:solidFill>
              </a:rPr>
              <a:t>E-QIP October Advisory Committee</a:t>
            </a:r>
            <a:endParaRPr lang="en-CA"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lvl1pPr>
              <a:defRPr>
                <a:solidFill>
                  <a:schemeClr val="tx1">
                    <a:lumMod val="85000"/>
                    <a:lumOff val="15000"/>
                  </a:schemeClr>
                </a:solidFill>
                <a:latin typeface="Arial" panose="020B0604020202020204" pitchFamily="34" charset="0"/>
                <a:ea typeface="Arial" panose="020B0604020202020204" pitchFamily="34" charset="0"/>
                <a:cs typeface="Arial" panose="020B0604020202020204" pitchFamily="34" charset="0"/>
              </a:defRPr>
            </a:lvl1pPr>
          </a:lstStyle>
          <a:p>
            <a:pPr defTabSz="257156"/>
            <a:fld id="{836719EB-093B-8048-9001-01D864DF58AF}" type="slidenum">
              <a:rPr lang="en-US" smtClean="0">
                <a:solidFill>
                  <a:prstClr val="black">
                    <a:lumMod val="85000"/>
                    <a:lumOff val="15000"/>
                  </a:prstClr>
                </a:solidFill>
              </a:rPr>
              <a:pPr defTabSz="257156"/>
              <a:t>‹#›</a:t>
            </a:fld>
            <a:endParaRPr lang="en-US" dirty="0">
              <a:solidFill>
                <a:prstClr val="black">
                  <a:lumMod val="85000"/>
                  <a:lumOff val="15000"/>
                </a:prstClr>
              </a:solidFill>
            </a:endParaRPr>
          </a:p>
        </p:txBody>
      </p:sp>
      <p:pic>
        <p:nvPicPr>
          <p:cNvPr id="14" name="Picture 13">
            <a:extLst>
              <a:ext uri="{FF2B5EF4-FFF2-40B4-BE49-F238E27FC236}">
                <a16:creationId xmlns:a16="http://schemas.microsoft.com/office/drawing/2014/main" id="{37D3B8BD-535B-4068-A51E-B9B5AF2F6E3B}"/>
              </a:ext>
            </a:extLst>
          </p:cNvPr>
          <p:cNvPicPr>
            <a:picLocks noChangeAspect="1"/>
          </p:cNvPicPr>
          <p:nvPr userDrawn="1"/>
        </p:nvPicPr>
        <p:blipFill>
          <a:blip r:embed="rId2"/>
          <a:stretch>
            <a:fillRect/>
          </a:stretch>
        </p:blipFill>
        <p:spPr>
          <a:xfrm>
            <a:off x="4035970" y="139703"/>
            <a:ext cx="4064371" cy="589521"/>
          </a:xfrm>
          <a:prstGeom prst="rect">
            <a:avLst/>
          </a:prstGeom>
        </p:spPr>
      </p:pic>
    </p:spTree>
    <p:extLst>
      <p:ext uri="{BB962C8B-B14F-4D97-AF65-F5344CB8AC3E}">
        <p14:creationId xmlns:p14="http://schemas.microsoft.com/office/powerpoint/2010/main" val="35335110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70346"/>
            <a:ext cx="8229600" cy="1143000"/>
          </a:xfrm>
          <a:prstGeom prst="rect">
            <a:avLst/>
          </a:prstGeom>
        </p:spPr>
        <p:txBody>
          <a:bodyPr/>
          <a:lstStyle/>
          <a:p>
            <a:r>
              <a:rPr lang="en-CA"/>
              <a:t>Click to edit Master title style</a:t>
            </a:r>
            <a:endParaRPr lang="en-US"/>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a:xfrm>
            <a:off x="457200" y="6356368"/>
            <a:ext cx="2133600" cy="365125"/>
          </a:xfrm>
          <a:prstGeom prst="rect">
            <a:avLst/>
          </a:prstGeom>
        </p:spPr>
        <p:txBody>
          <a:bodyPr/>
          <a:lstStyle/>
          <a:p>
            <a:pPr defTabSz="144649"/>
            <a:r>
              <a:rPr lang="en-US">
                <a:solidFill>
                  <a:prstClr val="black"/>
                </a:solidFill>
              </a:rPr>
              <a:t>October 2018</a:t>
            </a:r>
          </a:p>
        </p:txBody>
      </p:sp>
      <p:sp>
        <p:nvSpPr>
          <p:cNvPr id="5" name="Footer Placeholder 4"/>
          <p:cNvSpPr>
            <a:spLocks noGrp="1"/>
          </p:cNvSpPr>
          <p:nvPr>
            <p:ph type="ftr" sz="quarter" idx="11"/>
          </p:nvPr>
        </p:nvSpPr>
        <p:spPr>
          <a:xfrm>
            <a:off x="3124200" y="6356368"/>
            <a:ext cx="2895600" cy="365125"/>
          </a:xfrm>
          <a:prstGeom prst="rect">
            <a:avLst/>
          </a:prstGeom>
        </p:spPr>
        <p:txBody>
          <a:bodyPr/>
          <a:lstStyle/>
          <a:p>
            <a:pPr defTabSz="144649"/>
            <a:r>
              <a:rPr lang="en-US">
                <a:solidFill>
                  <a:prstClr val="black"/>
                </a:solidFill>
              </a:rPr>
              <a:t>E-QIP October Advisory Committee</a:t>
            </a:r>
          </a:p>
        </p:txBody>
      </p:sp>
      <p:sp>
        <p:nvSpPr>
          <p:cNvPr id="6" name="Slide Number Placeholder 5"/>
          <p:cNvSpPr>
            <a:spLocks noGrp="1"/>
          </p:cNvSpPr>
          <p:nvPr>
            <p:ph type="sldNum" sz="quarter" idx="12"/>
          </p:nvPr>
        </p:nvSpPr>
        <p:spPr>
          <a:xfrm>
            <a:off x="8633460" y="165761"/>
            <a:ext cx="360768" cy="311760"/>
          </a:xfrm>
          <a:prstGeom prst="rect">
            <a:avLst/>
          </a:prstGeom>
        </p:spPr>
        <p:txBody>
          <a:bodyPr/>
          <a:lstStyle/>
          <a:p>
            <a:pPr defTabSz="144649"/>
            <a:fld id="{836719EB-093B-8048-9001-01D864DF58AF}" type="slidenum">
              <a:rPr lang="en-US" smtClean="0">
                <a:solidFill>
                  <a:prstClr val="black"/>
                </a:solidFill>
              </a:rPr>
              <a:pPr defTabSz="144649"/>
              <a:t>‹#›</a:t>
            </a:fld>
            <a:endParaRPr lang="en-US" dirty="0">
              <a:solidFill>
                <a:prstClr val="black"/>
              </a:solidFill>
            </a:endParaRPr>
          </a:p>
        </p:txBody>
      </p:sp>
      <p:sp>
        <p:nvSpPr>
          <p:cNvPr id="8" name="Content Placeholder 7"/>
          <p:cNvSpPr>
            <a:spLocks noGrp="1"/>
          </p:cNvSpPr>
          <p:nvPr>
            <p:ph sz="quarter" idx="13"/>
          </p:nvPr>
        </p:nvSpPr>
        <p:spPr>
          <a:xfrm>
            <a:off x="6771085" y="6561138"/>
            <a:ext cx="685800" cy="91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43297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6" y="2074497"/>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9" name="Rectangle 8"/>
          <p:cNvSpPr/>
          <p:nvPr userDrawn="1"/>
        </p:nvSpPr>
        <p:spPr bwMode="auto">
          <a:xfrm>
            <a:off x="0" y="274091"/>
            <a:ext cx="219292" cy="307777"/>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sz="1400">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3079660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7" name="Rectangle 6"/>
          <p:cNvSpPr/>
          <p:nvPr userDrawn="1"/>
        </p:nvSpPr>
        <p:spPr bwMode="auto">
          <a:xfrm>
            <a:off x="0" y="274091"/>
            <a:ext cx="219292" cy="307777"/>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sz="1400">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1"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3686698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4"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6"/>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72699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6" y="1813209"/>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111697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6" y="2420894"/>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8"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6" y="-14941"/>
            <a:ext cx="1526380"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1212589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 y="0"/>
            <a:ext cx="9175333" cy="6919604"/>
          </a:xfrm>
          <a:prstGeom prst="rect">
            <a:avLst/>
          </a:prstGeom>
        </p:spPr>
      </p:pic>
    </p:spTree>
    <p:extLst>
      <p:ext uri="{BB962C8B-B14F-4D97-AF65-F5344CB8AC3E}">
        <p14:creationId xmlns:p14="http://schemas.microsoft.com/office/powerpoint/2010/main" val="81053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8.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0.jp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9.png"/><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44"/>
            <a:ext cx="8257542"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6"/>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39805846"/>
      </p:ext>
    </p:extLst>
  </p:cSld>
  <p:clrMap bg1="lt1" tx1="dk1" bg2="lt2" tx2="dk2" accent1="accent1" accent2="accent2" accent3="accent3" accent4="accent4" accent5="accent5" accent6="accent6" hlink="hlink" folHlink="folHlink"/>
  <p:sldLayoutIdLst>
    <p:sldLayoutId id="2147484599" r:id="rId1"/>
    <p:sldLayoutId id="2147484600" r:id="rId2"/>
    <p:sldLayoutId id="2147484601" r:id="rId3"/>
    <p:sldLayoutId id="2147484602" r:id="rId4"/>
    <p:sldLayoutId id="2147484603" r:id="rId5"/>
    <p:sldLayoutId id="2147484604" r:id="rId6"/>
    <p:sldLayoutId id="2147484605" r:id="rId7"/>
    <p:sldLayoutId id="2147484606" r:id="rId8"/>
    <p:sldLayoutId id="2147484607" r:id="rId9"/>
    <p:sldLayoutId id="2147484608" r:id="rId10"/>
    <p:sldLayoutId id="2147484609" r:id="rId11"/>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2" y="6273806"/>
            <a:ext cx="9180513" cy="307777"/>
          </a:xfrm>
          <a:prstGeom prst="rect">
            <a:avLst/>
          </a:prstGeom>
          <a:solidFill>
            <a:srgbClr val="00788A"/>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endParaRPr lang="en-US" altLang="en-US" sz="1400"/>
          </a:p>
        </p:txBody>
      </p:sp>
      <p:sp>
        <p:nvSpPr>
          <p:cNvPr id="14339" name="Rectangle 2"/>
          <p:cNvSpPr>
            <a:spLocks noGrp="1" noChangeArrowheads="1"/>
          </p:cNvSpPr>
          <p:nvPr>
            <p:ph type="title"/>
          </p:nvPr>
        </p:nvSpPr>
        <p:spPr bwMode="auto">
          <a:xfrm>
            <a:off x="457200" y="274644"/>
            <a:ext cx="82296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14340" name="Rectangle 3"/>
          <p:cNvSpPr>
            <a:spLocks noGrp="1" noChangeArrowheads="1"/>
          </p:cNvSpPr>
          <p:nvPr>
            <p:ph type="body" idx="1"/>
          </p:nvPr>
        </p:nvSpPr>
        <p:spPr bwMode="auto">
          <a:xfrm>
            <a:off x="457200" y="1239838"/>
            <a:ext cx="8229600" cy="432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539751" y="6477006"/>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u="none">
                <a:solidFill>
                  <a:schemeClr val="bg1"/>
                </a:solidFill>
                <a:latin typeface="Arial" charset="0"/>
                <a:ea typeface="ＭＳ Ｐゴシック" charset="0"/>
                <a:cs typeface="ＭＳ Ｐゴシック" charset="0"/>
              </a:defRPr>
            </a:lvl1pPr>
          </a:lstStyle>
          <a:p>
            <a:pPr>
              <a:defRPr/>
            </a:pPr>
            <a:r>
              <a:rPr lang="en-US"/>
              <a:t>www.HQOntario.ca</a:t>
            </a:r>
            <a:endParaRPr lang="en-CA"/>
          </a:p>
        </p:txBody>
      </p:sp>
      <p:sp>
        <p:nvSpPr>
          <p:cNvPr id="7" name="Slide Number Placeholder 6"/>
          <p:cNvSpPr>
            <a:spLocks noGrp="1"/>
          </p:cNvSpPr>
          <p:nvPr>
            <p:ph type="sldNum" sz="quarter" idx="4"/>
          </p:nvPr>
        </p:nvSpPr>
        <p:spPr>
          <a:xfrm>
            <a:off x="4343400" y="6477000"/>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chemeClr val="bg1"/>
                </a:solidFill>
              </a:defRPr>
            </a:lvl1pPr>
          </a:lstStyle>
          <a:p>
            <a:fld id="{F28DD110-C4C6-4A4C-9185-AA0BF1F0A19C}" type="slidenum">
              <a:rPr lang="en-US" altLang="en-US"/>
              <a:pPr/>
              <a:t>‹#›</a:t>
            </a:fld>
            <a:endParaRPr lang="en-US" altLang="en-US"/>
          </a:p>
        </p:txBody>
      </p:sp>
      <p:pic>
        <p:nvPicPr>
          <p:cNvPr id="14343" name="Picture 5" descr="HQO Eng wht.eps"/>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972425" y="6365875"/>
            <a:ext cx="960438"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1938717"/>
      </p:ext>
    </p:extLst>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Lst>
  <p:hf hdr="0" dt="0"/>
  <p:txStyles>
    <p:titleStyle>
      <a:lvl1pPr algn="ctr" rtl="0" eaLnBrk="0" fontAlgn="base" hangingPunct="0">
        <a:spcBef>
          <a:spcPct val="0"/>
        </a:spcBef>
        <a:spcAft>
          <a:spcPct val="0"/>
        </a:spcAft>
        <a:defRPr sz="3600" b="1">
          <a:solidFill>
            <a:srgbClr val="00788A"/>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ct val="20000"/>
        </a:spcBef>
        <a:spcAft>
          <a:spcPct val="0"/>
        </a:spcAft>
        <a:buClr>
          <a:srgbClr val="00858F"/>
        </a:buClr>
        <a:buChar char="•"/>
        <a:defRPr sz="24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219" y="6400333"/>
            <a:ext cx="9144001" cy="492099"/>
          </a:xfrm>
          <a:prstGeom prst="rect">
            <a:avLst/>
          </a:prstGeom>
          <a:solidFill>
            <a:srgbClr val="3CAA9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 y="633433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7"/>
            <a:ext cx="75438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2971" y="6459806"/>
            <a:ext cx="1854203" cy="365125"/>
          </a:xfrm>
          <a:prstGeom prst="rect">
            <a:avLst/>
          </a:prstGeom>
        </p:spPr>
        <p:txBody>
          <a:bodyPr vert="horz" lIns="91440" tIns="45720" rIns="91440" bIns="45720" rtlCol="0" anchor="ctr"/>
          <a:lstStyle>
            <a:lvl1pPr algn="l">
              <a:defRPr sz="900" b="0">
                <a:solidFill>
                  <a:srgbClr val="FFFFFF"/>
                </a:solidFill>
                <a:latin typeface="Arial" panose="020B0604020202020204" pitchFamily="34" charset="0"/>
                <a:cs typeface="Arial" panose="020B0604020202020204" pitchFamily="34" charset="0"/>
              </a:defRPr>
            </a:lvl1pPr>
          </a:lstStyle>
          <a:p>
            <a:pPr defTabSz="685800" fontAlgn="auto">
              <a:spcBef>
                <a:spcPts val="0"/>
              </a:spcBef>
              <a:spcAft>
                <a:spcPts val="0"/>
              </a:spcAft>
            </a:pPr>
            <a:r>
              <a:rPr lang="en-US" u="none">
                <a:ea typeface="+mn-ea"/>
              </a:rPr>
              <a:t>October 2018</a:t>
            </a:r>
            <a:endParaRPr lang="en-CA" u="none" dirty="0">
              <a:ea typeface="+mn-ea"/>
            </a:endParaRPr>
          </a:p>
        </p:txBody>
      </p:sp>
      <p:sp>
        <p:nvSpPr>
          <p:cNvPr id="5" name="Footer Placeholder 4"/>
          <p:cNvSpPr>
            <a:spLocks noGrp="1"/>
          </p:cNvSpPr>
          <p:nvPr>
            <p:ph type="ftr" sz="quarter" idx="3"/>
          </p:nvPr>
        </p:nvSpPr>
        <p:spPr>
          <a:xfrm>
            <a:off x="2764640" y="6459806"/>
            <a:ext cx="3617103" cy="365125"/>
          </a:xfrm>
          <a:prstGeom prst="rect">
            <a:avLst/>
          </a:prstGeom>
        </p:spPr>
        <p:txBody>
          <a:bodyPr vert="horz" lIns="91440" tIns="45720" rIns="91440" bIns="45720" rtlCol="0" anchor="ctr"/>
          <a:lstStyle>
            <a:lvl1pPr algn="ctr">
              <a:defRPr sz="900" b="0" cap="all" baseline="0">
                <a:solidFill>
                  <a:srgbClr val="FFFFFF"/>
                </a:solidFill>
              </a:defRPr>
            </a:lvl1pPr>
          </a:lstStyle>
          <a:p>
            <a:pPr defTabSz="685800" fontAlgn="auto">
              <a:spcBef>
                <a:spcPts val="0"/>
              </a:spcBef>
              <a:spcAft>
                <a:spcPts val="0"/>
              </a:spcAft>
            </a:pPr>
            <a:r>
              <a:rPr lang="en-CA" u="none">
                <a:latin typeface="Calibri"/>
                <a:ea typeface="+mn-ea"/>
              </a:rPr>
              <a:t>E-QIP October Advisory Committee</a:t>
            </a:r>
            <a:endParaRPr lang="en-CA" u="none" dirty="0">
              <a:latin typeface="Calibri"/>
              <a:ea typeface="+mn-ea"/>
            </a:endParaRPr>
          </a:p>
        </p:txBody>
      </p:sp>
      <p:sp>
        <p:nvSpPr>
          <p:cNvPr id="6" name="Slide Number Placeholder 5"/>
          <p:cNvSpPr>
            <a:spLocks noGrp="1"/>
          </p:cNvSpPr>
          <p:nvPr>
            <p:ph type="sldNum" sz="quarter" idx="4"/>
          </p:nvPr>
        </p:nvSpPr>
        <p:spPr>
          <a:xfrm>
            <a:off x="7425354" y="6459806"/>
            <a:ext cx="984019" cy="365125"/>
          </a:xfrm>
          <a:prstGeom prst="rect">
            <a:avLst/>
          </a:prstGeom>
        </p:spPr>
        <p:txBody>
          <a:bodyPr vert="horz" lIns="91440" tIns="45720" rIns="91440" bIns="45720" rtlCol="0" anchor="ctr"/>
          <a:lstStyle>
            <a:lvl1pPr algn="r">
              <a:defRPr sz="900" b="0">
                <a:solidFill>
                  <a:srgbClr val="FFFFFF"/>
                </a:solidFill>
                <a:latin typeface="Arial" panose="020B0604020202020204" pitchFamily="34" charset="0"/>
                <a:cs typeface="Arial" panose="020B0604020202020204" pitchFamily="34" charset="0"/>
              </a:defRPr>
            </a:lvl1pPr>
          </a:lstStyle>
          <a:p>
            <a:pPr defTabSz="685800" fontAlgn="auto">
              <a:spcBef>
                <a:spcPts val="0"/>
              </a:spcBef>
              <a:spcAft>
                <a:spcPts val="0"/>
              </a:spcAft>
            </a:pPr>
            <a:fld id="{320EABFD-4050-4D3E-85C5-C55BDFD8D955}" type="slidenum">
              <a:rPr lang="en-CA" u="none" smtClean="0">
                <a:ea typeface="+mn-ea"/>
              </a:rPr>
              <a:pPr defTabSz="685800" fontAlgn="auto">
                <a:spcBef>
                  <a:spcPts val="0"/>
                </a:spcBef>
                <a:spcAft>
                  <a:spcPts val="0"/>
                </a:spcAft>
              </a:pPr>
              <a:t>‹#›</a:t>
            </a:fld>
            <a:endParaRPr lang="en-CA" u="none" dirty="0">
              <a:ea typeface="+mn-ea"/>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4C44D00-7506-47C2-82FE-6CC259B1CF67}"/>
              </a:ext>
            </a:extLst>
          </p:cNvPr>
          <p:cNvGrpSpPr/>
          <p:nvPr userDrawn="1"/>
        </p:nvGrpSpPr>
        <p:grpSpPr>
          <a:xfrm>
            <a:off x="1648596" y="116645"/>
            <a:ext cx="5968326" cy="862409"/>
            <a:chOff x="1225329" y="56126"/>
            <a:chExt cx="5968326" cy="862409"/>
          </a:xfrm>
        </p:grpSpPr>
        <p:pic>
          <p:nvPicPr>
            <p:cNvPr id="13" name="Picture 12">
              <a:extLst>
                <a:ext uri="{FF2B5EF4-FFF2-40B4-BE49-F238E27FC236}">
                  <a16:creationId xmlns:a16="http://schemas.microsoft.com/office/drawing/2014/main" id="{DB16025A-1021-4260-A32A-48BBF327D5F7}"/>
                </a:ext>
              </a:extLst>
            </p:cNvPr>
            <p:cNvPicPr>
              <a:picLocks noChangeAspect="1"/>
            </p:cNvPicPr>
            <p:nvPr userDrawn="1"/>
          </p:nvPicPr>
          <p:blipFill>
            <a:blip r:embed="rId11"/>
            <a:stretch>
              <a:fillRect/>
            </a:stretch>
          </p:blipFill>
          <p:spPr>
            <a:xfrm>
              <a:off x="1225329" y="56127"/>
              <a:ext cx="1936191" cy="862408"/>
            </a:xfrm>
            <a:prstGeom prst="rect">
              <a:avLst/>
            </a:prstGeom>
          </p:spPr>
        </p:pic>
        <p:pic>
          <p:nvPicPr>
            <p:cNvPr id="12" name="Picture 11">
              <a:extLst>
                <a:ext uri="{FF2B5EF4-FFF2-40B4-BE49-F238E27FC236}">
                  <a16:creationId xmlns:a16="http://schemas.microsoft.com/office/drawing/2014/main" id="{C660CA16-5941-456B-994C-6915F1DEC7B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563888" y="219103"/>
              <a:ext cx="1807446" cy="536456"/>
            </a:xfrm>
            <a:prstGeom prst="rect">
              <a:avLst/>
            </a:prstGeom>
          </p:spPr>
        </p:pic>
        <p:pic>
          <p:nvPicPr>
            <p:cNvPr id="15" name="Picture 14">
              <a:extLst>
                <a:ext uri="{FF2B5EF4-FFF2-40B4-BE49-F238E27FC236}">
                  <a16:creationId xmlns:a16="http://schemas.microsoft.com/office/drawing/2014/main" id="{3D8860F3-9A12-422A-A058-DB4665FC2DD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652120" y="56126"/>
              <a:ext cx="1541535" cy="862409"/>
            </a:xfrm>
            <a:prstGeom prst="rect">
              <a:avLst/>
            </a:prstGeom>
          </p:spPr>
        </p:pic>
      </p:grpSp>
    </p:spTree>
    <p:extLst>
      <p:ext uri="{BB962C8B-B14F-4D97-AF65-F5344CB8AC3E}">
        <p14:creationId xmlns:p14="http://schemas.microsoft.com/office/powerpoint/2010/main" val="1409942346"/>
      </p:ext>
    </p:extLst>
  </p:cSld>
  <p:clrMap bg1="lt1" tx1="dk1" bg2="lt2" tx2="dk2" accent1="accent1" accent2="accent2" accent3="accent3" accent4="accent4" accent5="accent5" accent6="accent6" hlink="hlink" folHlink="folHlink"/>
  <p:sldLayoutIdLst>
    <p:sldLayoutId id="2147484642" r:id="rId1"/>
    <p:sldLayoutId id="2147484643" r:id="rId2"/>
    <p:sldLayoutId id="2147484644" r:id="rId3"/>
    <p:sldLayoutId id="2147484645" r:id="rId4"/>
    <p:sldLayoutId id="2147484646" r:id="rId5"/>
    <p:sldLayoutId id="2147484647" r:id="rId6"/>
    <p:sldLayoutId id="2147484648" r:id="rId7"/>
    <p:sldLayoutId id="2147484649" r:id="rId8"/>
    <p:sldLayoutId id="2147484650" r:id="rId9"/>
  </p:sldLayoutIdLst>
  <p:hf hdr="0" dt="0"/>
  <p:txStyles>
    <p:titleStyle>
      <a:lvl1pPr algn="l" defTabSz="685749" rtl="0" eaLnBrk="1" latinLnBrk="0" hangingPunct="1">
        <a:lnSpc>
          <a:spcPct val="85000"/>
        </a:lnSpc>
        <a:spcBef>
          <a:spcPct val="0"/>
        </a:spcBef>
        <a:buNone/>
        <a:defRPr sz="2700" kern="1200" spc="-38" baseline="0">
          <a:solidFill>
            <a:srgbClr val="3CAA9D"/>
          </a:solidFill>
          <a:latin typeface="Arial" panose="020B0604020202020204" pitchFamily="34" charset="0"/>
          <a:ea typeface="+mj-ea"/>
          <a:cs typeface="Arial" panose="020B0604020202020204" pitchFamily="34" charset="0"/>
        </a:defRPr>
      </a:lvl1pPr>
    </p:titleStyle>
    <p:bodyStyle>
      <a:lvl1pPr marL="68576" indent="-68576" algn="l" defTabSz="685749"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288015" indent="-137150" algn="l" defTabSz="685749" rtl="0" eaLnBrk="1" latinLnBrk="0" hangingPunct="1">
        <a:lnSpc>
          <a:spcPct val="90000"/>
        </a:lnSpc>
        <a:spcBef>
          <a:spcPts val="150"/>
        </a:spcBef>
        <a:spcAft>
          <a:spcPts val="300"/>
        </a:spcAft>
        <a:buClr>
          <a:schemeClr val="accent1"/>
        </a:buClr>
        <a:buFont typeface="Wingdings" panose="05000000000000000000" pitchFamily="2" charset="2"/>
        <a:buChar char="§"/>
        <a:defRPr sz="135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425165" indent="-137150" algn="l" defTabSz="685749"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562314" indent="-137150" algn="l" defTabSz="685749"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699464" indent="-137150" algn="l" defTabSz="685749"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824939" indent="-171438" algn="l" defTabSz="685749"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4928" indent="-171438" algn="l" defTabSz="685749"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4916" indent="-171438" algn="l" defTabSz="685749"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4906" indent="-171438" algn="l" defTabSz="685749"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7.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tags" Target="../tags/tag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24.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hyperlink" Target="mailto:mdunn@ontario.cmha.ca" TargetMode="External"/><Relationship Id="rId2" Type="http://schemas.openxmlformats.org/officeDocument/2006/relationships/notesSlide" Target="../notesSlides/notesSlide23.xml"/><Relationship Id="rId1" Type="http://schemas.openxmlformats.org/officeDocument/2006/relationships/slideLayout" Target="../slideLayouts/slideLayout24.xml"/><Relationship Id="rId5" Type="http://schemas.openxmlformats.org/officeDocument/2006/relationships/hyperlink" Target="http://eepurl.com/b1A5EX" TargetMode="External"/><Relationship Id="rId4" Type="http://schemas.openxmlformats.org/officeDocument/2006/relationships/hyperlink" Target="mailto:debbie.bang@addictionsandmentalhealthontario.ca" TargetMode="External"/></Relationships>
</file>

<file path=ppt/slides/_rels/slide4.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hqontario.ca/Evidence-to-Improve-Care/Quality-Standards/View-all-Quality-Standards/Schizophrenia-Care-in-the-Community" TargetMode="External"/><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comments" Target="../comments/comment2.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529469" y="2339164"/>
            <a:ext cx="4252326" cy="4150144"/>
          </a:xfrm>
          <a:prstGeom prst="rect">
            <a:avLst/>
          </a:prstGeom>
        </p:spPr>
      </p:pic>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458" y="5592503"/>
            <a:ext cx="2080631" cy="1072917"/>
          </a:xfrm>
          <a:prstGeom prst="rect">
            <a:avLst/>
          </a:prstGeom>
        </p:spPr>
      </p:pic>
      <p:sp>
        <p:nvSpPr>
          <p:cNvPr id="5" name="Rectangle 2"/>
          <p:cNvSpPr txBox="1">
            <a:spLocks noChangeArrowheads="1"/>
          </p:cNvSpPr>
          <p:nvPr/>
        </p:nvSpPr>
        <p:spPr bwMode="auto">
          <a:xfrm>
            <a:off x="314012" y="334114"/>
            <a:ext cx="7757326" cy="17897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ct val="90000"/>
              </a:lnSpc>
            </a:pPr>
            <a:r>
              <a:rPr lang="en-US" altLang="en-US" sz="4000" b="1" u="none">
                <a:solidFill>
                  <a:srgbClr val="00A0AF"/>
                </a:solidFill>
              </a:rPr>
              <a:t>Schizophrenia Care in the Community for Adults </a:t>
            </a:r>
            <a:br>
              <a:rPr lang="en-CA" sz="4000" b="1" u="none">
                <a:solidFill>
                  <a:srgbClr val="00A0AF"/>
                </a:solidFill>
              </a:rPr>
            </a:br>
            <a:r>
              <a:rPr lang="en-US" altLang="en-US" sz="4000" b="1" u="none">
                <a:solidFill>
                  <a:srgbClr val="00A0AF"/>
                </a:solidFill>
              </a:rPr>
              <a:t>Quality Standard</a:t>
            </a:r>
          </a:p>
        </p:txBody>
      </p:sp>
      <p:sp>
        <p:nvSpPr>
          <p:cNvPr id="6" name="Rectangle 2"/>
          <p:cNvSpPr txBox="1">
            <a:spLocks noChangeArrowheads="1"/>
          </p:cNvSpPr>
          <p:nvPr/>
        </p:nvSpPr>
        <p:spPr bwMode="auto">
          <a:xfrm>
            <a:off x="295457" y="1513363"/>
            <a:ext cx="5010195" cy="2492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ct val="90000"/>
              </a:lnSpc>
            </a:pPr>
            <a:br>
              <a:rPr lang="en-US" altLang="en-US" sz="2300" b="1" u="none">
                <a:solidFill>
                  <a:srgbClr val="00A0AF"/>
                </a:solidFill>
              </a:rPr>
            </a:br>
            <a:r>
              <a:rPr lang="en-US" altLang="en-US" sz="2300" b="1" u="none">
                <a:solidFill>
                  <a:srgbClr val="00A0AF"/>
                </a:solidFill>
              </a:rPr>
              <a:t>Guiding evidence-based</a:t>
            </a:r>
          </a:p>
          <a:p>
            <a:pPr>
              <a:lnSpc>
                <a:spcPct val="90000"/>
              </a:lnSpc>
            </a:pPr>
            <a:r>
              <a:rPr lang="en-US" altLang="en-US" sz="2300" b="1" u="none">
                <a:solidFill>
                  <a:srgbClr val="00A0AF"/>
                </a:solidFill>
              </a:rPr>
              <a:t>care for people living with schizophrenia in Ontario</a:t>
            </a:r>
          </a:p>
        </p:txBody>
      </p:sp>
    </p:spTree>
    <p:extLst>
      <p:ext uri="{BB962C8B-B14F-4D97-AF65-F5344CB8AC3E}">
        <p14:creationId xmlns:p14="http://schemas.microsoft.com/office/powerpoint/2010/main" val="1253590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Quality Statement Topic Areas  </a:t>
            </a:r>
          </a:p>
        </p:txBody>
      </p:sp>
      <p:sp>
        <p:nvSpPr>
          <p:cNvPr id="4" name="Content Placeholder 3"/>
          <p:cNvSpPr>
            <a:spLocks noGrp="1"/>
          </p:cNvSpPr>
          <p:nvPr>
            <p:ph idx="1"/>
          </p:nvPr>
        </p:nvSpPr>
        <p:spPr>
          <a:xfrm>
            <a:off x="472184" y="1532366"/>
            <a:ext cx="8229600" cy="5050996"/>
          </a:xfrm>
        </p:spPr>
        <p:txBody>
          <a:bodyPr/>
          <a:lstStyle/>
          <a:p>
            <a:pPr>
              <a:spcBef>
                <a:spcPts val="0"/>
              </a:spcBef>
            </a:pPr>
            <a:r>
              <a:rPr lang="en-CA" sz="2000"/>
              <a:t>Care Plan and Comprehensive Assessment</a:t>
            </a:r>
          </a:p>
          <a:p>
            <a:pPr>
              <a:spcBef>
                <a:spcPts val="0"/>
              </a:spcBef>
            </a:pPr>
            <a:r>
              <a:rPr lang="en-CA" sz="2000"/>
              <a:t>Physical Health Assessment </a:t>
            </a:r>
          </a:p>
          <a:p>
            <a:pPr>
              <a:spcBef>
                <a:spcPts val="0"/>
              </a:spcBef>
            </a:pPr>
            <a:r>
              <a:rPr lang="en-CA" sz="2000"/>
              <a:t>Self-Management </a:t>
            </a:r>
          </a:p>
          <a:p>
            <a:pPr>
              <a:spcBef>
                <a:spcPts val="0"/>
              </a:spcBef>
            </a:pPr>
            <a:r>
              <a:rPr lang="en-CA" sz="2000"/>
              <a:t>Family Education, Support and Intervention</a:t>
            </a:r>
          </a:p>
          <a:p>
            <a:pPr>
              <a:spcBef>
                <a:spcPts val="0"/>
              </a:spcBef>
            </a:pPr>
            <a:r>
              <a:rPr lang="en-CA" sz="2000"/>
              <a:t>Access to Community-Based Intensive Treatment Services </a:t>
            </a:r>
          </a:p>
          <a:p>
            <a:pPr>
              <a:spcBef>
                <a:spcPts val="0"/>
              </a:spcBef>
            </a:pPr>
            <a:r>
              <a:rPr lang="en-CA" sz="2000"/>
              <a:t>Housing </a:t>
            </a:r>
          </a:p>
          <a:p>
            <a:pPr>
              <a:spcBef>
                <a:spcPts val="0"/>
              </a:spcBef>
            </a:pPr>
            <a:r>
              <a:rPr lang="en-CA" sz="2000"/>
              <a:t>Antipsychotic Monotherapy </a:t>
            </a:r>
          </a:p>
          <a:p>
            <a:pPr>
              <a:spcBef>
                <a:spcPts val="0"/>
              </a:spcBef>
            </a:pPr>
            <a:r>
              <a:rPr lang="en-CA" sz="2000"/>
              <a:t>Treatment with Long-Acting Injectable Antipsychotic Medication </a:t>
            </a:r>
          </a:p>
          <a:p>
            <a:pPr>
              <a:spcBef>
                <a:spcPts val="0"/>
              </a:spcBef>
            </a:pPr>
            <a:r>
              <a:rPr lang="en-CA" sz="2000"/>
              <a:t>Treatment with Clozapine</a:t>
            </a:r>
          </a:p>
          <a:p>
            <a:pPr>
              <a:spcBef>
                <a:spcPts val="0"/>
              </a:spcBef>
            </a:pPr>
            <a:r>
              <a:rPr lang="en-CA" sz="2000"/>
              <a:t>Continuation of Antipsychotic Medication</a:t>
            </a:r>
          </a:p>
          <a:p>
            <a:pPr>
              <a:spcBef>
                <a:spcPts val="0"/>
              </a:spcBef>
            </a:pPr>
            <a:r>
              <a:rPr lang="en-CA" sz="2000"/>
              <a:t>Cognitive Behavioural Therapy for Psychosis and Other Psychosocial Interventions </a:t>
            </a:r>
          </a:p>
          <a:p>
            <a:pPr>
              <a:spcBef>
                <a:spcPts val="0"/>
              </a:spcBef>
            </a:pPr>
            <a:r>
              <a:rPr lang="en-CA" sz="2000"/>
              <a:t>Promoting Physical Activity and Healthy Eating </a:t>
            </a:r>
          </a:p>
          <a:p>
            <a:pPr>
              <a:spcBef>
                <a:spcPts val="0"/>
              </a:spcBef>
            </a:pPr>
            <a:r>
              <a:rPr lang="en-CA" sz="2000"/>
              <a:t>Promoting Smoking Cessation </a:t>
            </a:r>
          </a:p>
          <a:p>
            <a:pPr>
              <a:spcBef>
                <a:spcPts val="0"/>
              </a:spcBef>
            </a:pPr>
            <a:r>
              <a:rPr lang="en-CA" sz="2000"/>
              <a:t>Assessing and Treating Substance Use Disorder</a:t>
            </a:r>
          </a:p>
          <a:p>
            <a:pPr>
              <a:spcBef>
                <a:spcPts val="0"/>
              </a:spcBef>
            </a:pPr>
            <a:r>
              <a:rPr lang="en-CA" sz="2000"/>
              <a:t>Employment and Occupational Support</a:t>
            </a:r>
          </a:p>
          <a:p>
            <a:endParaRPr lang="en-CA"/>
          </a:p>
        </p:txBody>
      </p:sp>
    </p:spTree>
    <p:custDataLst>
      <p:tags r:id="rId1"/>
    </p:custDataLst>
    <p:extLst>
      <p:ext uri="{BB962C8B-B14F-4D97-AF65-F5344CB8AC3E}">
        <p14:creationId xmlns:p14="http://schemas.microsoft.com/office/powerpoint/2010/main" val="64549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9" y="1813209"/>
            <a:ext cx="7054705" cy="1969761"/>
          </a:xfrm>
        </p:spPr>
        <p:txBody>
          <a:bodyPr/>
          <a:lstStyle/>
          <a:p>
            <a:r>
              <a:rPr lang="en-US"/>
              <a:t>Michael Dunn </a:t>
            </a:r>
            <a:br>
              <a:rPr lang="en-US"/>
            </a:br>
            <a:r>
              <a:rPr lang="en-US" sz="3200" i="1"/>
              <a:t>Director, Quality Improvement, CMHA ON </a:t>
            </a:r>
          </a:p>
        </p:txBody>
      </p:sp>
    </p:spTree>
    <p:extLst>
      <p:ext uri="{BB962C8B-B14F-4D97-AF65-F5344CB8AC3E}">
        <p14:creationId xmlns:p14="http://schemas.microsoft.com/office/powerpoint/2010/main" val="2612015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9" y="1813209"/>
            <a:ext cx="7815295" cy="1844397"/>
          </a:xfrm>
        </p:spPr>
        <p:txBody>
          <a:bodyPr/>
          <a:lstStyle/>
          <a:p>
            <a:r>
              <a:rPr lang="en-US" dirty="0"/>
              <a:t>Appendix A: Why Do We Need A Quality Standard for </a:t>
            </a:r>
            <a:r>
              <a:rPr lang="en-CA" dirty="0"/>
              <a:t>Schizophrenia Care in the Community for Adults </a:t>
            </a:r>
            <a:r>
              <a:rPr lang="en-US" dirty="0"/>
              <a:t>in Ontario?  </a:t>
            </a:r>
          </a:p>
        </p:txBody>
      </p:sp>
    </p:spTree>
    <p:extLst>
      <p:ext uri="{BB962C8B-B14F-4D97-AF65-F5344CB8AC3E}">
        <p14:creationId xmlns:p14="http://schemas.microsoft.com/office/powerpoint/2010/main" val="309760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863"/>
            <a:ext cx="8353168" cy="1341451"/>
          </a:xfrm>
        </p:spPr>
        <p:txBody>
          <a:bodyPr/>
          <a:lstStyle/>
          <a:p>
            <a:r>
              <a:rPr lang="en-CA"/>
              <a:t>Why a community schizophrenia quality standard is needed in Ontario</a:t>
            </a:r>
          </a:p>
        </p:txBody>
      </p:sp>
      <p:sp>
        <p:nvSpPr>
          <p:cNvPr id="3" name="Content Placeholder 2"/>
          <p:cNvSpPr>
            <a:spLocks noGrp="1"/>
          </p:cNvSpPr>
          <p:nvPr>
            <p:ph idx="1"/>
          </p:nvPr>
        </p:nvSpPr>
        <p:spPr>
          <a:xfrm>
            <a:off x="457200" y="1777868"/>
            <a:ext cx="8229600" cy="4248472"/>
          </a:xfrm>
        </p:spPr>
        <p:txBody>
          <a:bodyPr/>
          <a:lstStyle/>
          <a:p>
            <a:pPr marL="0" indent="0">
              <a:buNone/>
            </a:pPr>
            <a:r>
              <a:rPr lang="en-US"/>
              <a:t>Schizophrenia is a severe, chronic mental health condition that usually begins in late adolescence or early adulthood.</a:t>
            </a:r>
          </a:p>
          <a:p>
            <a:r>
              <a:rPr lang="en-CA" sz="2000"/>
              <a:t>In Canada, about 1 in 100 people have schizophrenia</a:t>
            </a:r>
          </a:p>
          <a:p>
            <a:r>
              <a:rPr lang="en-CA" sz="2000"/>
              <a:t>A 2012 report identified schizophrenia as one of the five mental health and addictions–related conditions with the greatest impact on the life and health of people in Ontario</a:t>
            </a:r>
          </a:p>
          <a:p>
            <a:r>
              <a:rPr lang="en-CA" sz="2000" kern="1200">
                <a:solidFill>
                  <a:srgbClr val="000000"/>
                </a:solidFill>
                <a:latin typeface="Arial" panose="020B0604020202020204" pitchFamily="34" charset="0"/>
                <a:cs typeface="ＭＳ Ｐゴシック" pitchFamily="68" charset="-128"/>
              </a:rPr>
              <a:t>People with schizophrenia face a number of physical health risks related to their condition and die about 15 to 20 years earlier than the general population, often from chronic respiratory or cardiovascular disease</a:t>
            </a:r>
          </a:p>
          <a:p>
            <a:pPr defTabSz="457200">
              <a:spcBef>
                <a:spcPct val="0"/>
              </a:spcBef>
              <a:buClrTx/>
              <a:buFont typeface="Arial" panose="020B0604020202020204" pitchFamily="34" charset="0"/>
              <a:buChar char="•"/>
              <a:defRPr/>
            </a:pPr>
            <a:endParaRPr lang="en-CA" sz="1800" kern="1200">
              <a:solidFill>
                <a:srgbClr val="000000"/>
              </a:solidFill>
              <a:latin typeface="Arial" panose="020B0604020202020204" pitchFamily="34" charset="0"/>
              <a:cs typeface="ＭＳ Ｐゴシック" pitchFamily="68" charset="-128"/>
            </a:endParaRPr>
          </a:p>
          <a:p>
            <a:endParaRPr lang="en-CA" sz="1800"/>
          </a:p>
        </p:txBody>
      </p:sp>
      <p:sp>
        <p:nvSpPr>
          <p:cNvPr id="4" name="TextBox 3">
            <a:extLst>
              <a:ext uri="{FF2B5EF4-FFF2-40B4-BE49-F238E27FC236}">
                <a16:creationId xmlns:a16="http://schemas.microsoft.com/office/drawing/2014/main" id="{9A699662-C242-43D1-88F6-9CD3191FC3CD}"/>
              </a:ext>
            </a:extLst>
          </p:cNvPr>
          <p:cNvSpPr txBox="1"/>
          <p:nvPr/>
        </p:nvSpPr>
        <p:spPr>
          <a:xfrm>
            <a:off x="120320" y="5751101"/>
            <a:ext cx="8470233" cy="1015663"/>
          </a:xfrm>
          <a:prstGeom prst="rect">
            <a:avLst/>
          </a:prstGeom>
          <a:noFill/>
        </p:spPr>
        <p:txBody>
          <a:bodyPr wrap="square" rtlCol="0">
            <a:spAutoFit/>
          </a:bodyPr>
          <a:lstStyle/>
          <a:p>
            <a:r>
              <a:rPr lang="en-CA" sz="1000" u="none"/>
              <a:t>Sources: American Psychiatric Association. Diagnostic and statistical manual of mental disorders. 5th ed. Arlington (VA): The Association; 2013.  Health Canada. A report on mental illnesses in Canada: chapter 3, schizophrenia [Internet]. Ottawa (ON): Health Canada; 2002 [modified 2012 Mar 26; cited 2017 Dec]. </a:t>
            </a:r>
            <a:r>
              <a:rPr lang="en-CA" sz="1000" u="none" err="1"/>
              <a:t>Ratnasingham</a:t>
            </a:r>
            <a:r>
              <a:rPr lang="en-CA" sz="1000" u="none"/>
              <a:t> S, </a:t>
            </a:r>
            <a:r>
              <a:rPr lang="en-CA" sz="1000" u="none" err="1"/>
              <a:t>Cairney</a:t>
            </a:r>
            <a:r>
              <a:rPr lang="en-CA" sz="1000" u="none"/>
              <a:t> J, Rehm J, Manson H, </a:t>
            </a:r>
            <a:r>
              <a:rPr lang="en-CA" sz="1000" u="none" err="1"/>
              <a:t>Kurdyak</a:t>
            </a:r>
            <a:r>
              <a:rPr lang="en-CA" sz="1000" u="none"/>
              <a:t> PA. Opening eyes, opening minds: the Ontario burden of mental illness and addictions report. An ICES/PHO report. Toronto (ON): Institute for Clinical Evaluative Sciences and Public Health Ontario; 2012.  </a:t>
            </a:r>
            <a:r>
              <a:rPr lang="en-CA" sz="1000" u="none" err="1"/>
              <a:t>Wahlbeck</a:t>
            </a:r>
            <a:r>
              <a:rPr lang="en-CA" sz="1000" u="none"/>
              <a:t> K, Westman J, </a:t>
            </a:r>
            <a:r>
              <a:rPr lang="en-CA" sz="1000" u="none" err="1"/>
              <a:t>Nordentoft</a:t>
            </a:r>
            <a:r>
              <a:rPr lang="en-CA" sz="1000" u="none"/>
              <a:t> M, </a:t>
            </a:r>
            <a:r>
              <a:rPr lang="en-CA" sz="1000" u="none" err="1"/>
              <a:t>Gissler</a:t>
            </a:r>
            <a:r>
              <a:rPr lang="en-CA" sz="1000" u="none"/>
              <a:t> M, </a:t>
            </a:r>
            <a:r>
              <a:rPr lang="en-CA" sz="1000" u="none" err="1"/>
              <a:t>Laursen</a:t>
            </a:r>
            <a:r>
              <a:rPr lang="en-CA" sz="1000" u="none"/>
              <a:t> TM. Outcomes of Nordic mental health systems: life expectancy of patients with mental disorders. Br J Psychiatry. 2011;199(6):453-8.</a:t>
            </a:r>
          </a:p>
        </p:txBody>
      </p:sp>
    </p:spTree>
    <p:extLst>
      <p:ext uri="{BB962C8B-B14F-4D97-AF65-F5344CB8AC3E}">
        <p14:creationId xmlns:p14="http://schemas.microsoft.com/office/powerpoint/2010/main" val="2374252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729669" y="6413506"/>
            <a:ext cx="414337" cy="284163"/>
          </a:xfrm>
        </p:spPr>
        <p:txBody>
          <a:bodyPr/>
          <a:lstStyle/>
          <a:p>
            <a:fld id="{1A136EE4-1C19-4A73-98BA-3D3ECA9A436F}" type="slidenum">
              <a:rPr lang="en-US" altLang="en-US" smtClean="0"/>
              <a:pPr/>
              <a:t>13</a:t>
            </a:fld>
            <a:endParaRPr lang="en-US" altLang="en-US"/>
          </a:p>
        </p:txBody>
      </p:sp>
      <p:grpSp>
        <p:nvGrpSpPr>
          <p:cNvPr id="13" name="Group 12"/>
          <p:cNvGrpSpPr/>
          <p:nvPr/>
        </p:nvGrpSpPr>
        <p:grpSpPr>
          <a:xfrm>
            <a:off x="1396415" y="1223378"/>
            <a:ext cx="652168" cy="1647859"/>
            <a:chOff x="3606651" y="3411217"/>
            <a:chExt cx="720081" cy="1745975"/>
          </a:xfrm>
        </p:grpSpPr>
        <p:sp>
          <p:nvSpPr>
            <p:cNvPr id="10" name="Oval 9"/>
            <p:cNvSpPr/>
            <p:nvPr/>
          </p:nvSpPr>
          <p:spPr bwMode="auto">
            <a:xfrm>
              <a:off x="3606651" y="3411217"/>
              <a:ext cx="720081" cy="458561"/>
            </a:xfrm>
            <a:prstGeom prst="ellipse">
              <a:avLst/>
            </a:prstGeom>
            <a:solidFill>
              <a:srgbClr val="00788A"/>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CA">
                <a:latin typeface="Arial" charset="0"/>
                <a:ea typeface="ＭＳ Ｐゴシック" pitchFamily="68" charset="-128"/>
              </a:endParaRPr>
            </a:p>
          </p:txBody>
        </p:sp>
        <p:sp>
          <p:nvSpPr>
            <p:cNvPr id="11" name="Flowchart: Delay 10"/>
            <p:cNvSpPr/>
            <p:nvPr/>
          </p:nvSpPr>
          <p:spPr bwMode="auto">
            <a:xfrm rot="16200000">
              <a:off x="3449083" y="4391227"/>
              <a:ext cx="1054071" cy="477860"/>
            </a:xfrm>
            <a:prstGeom prst="flowChartDelay">
              <a:avLst/>
            </a:prstGeom>
            <a:solidFill>
              <a:srgbClr val="00788A"/>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CA">
                <a:latin typeface="Arial" charset="0"/>
                <a:ea typeface="ＭＳ Ｐゴシック" pitchFamily="68" charset="-128"/>
              </a:endParaRPr>
            </a:p>
          </p:txBody>
        </p:sp>
      </p:grpSp>
      <p:grpSp>
        <p:nvGrpSpPr>
          <p:cNvPr id="17" name="Group 16"/>
          <p:cNvGrpSpPr/>
          <p:nvPr/>
        </p:nvGrpSpPr>
        <p:grpSpPr>
          <a:xfrm>
            <a:off x="290633" y="3164167"/>
            <a:ext cx="652168" cy="1647859"/>
            <a:chOff x="890165" y="1700591"/>
            <a:chExt cx="720081" cy="1745975"/>
          </a:xfrm>
        </p:grpSpPr>
        <p:sp>
          <p:nvSpPr>
            <p:cNvPr id="18" name="Oval 17"/>
            <p:cNvSpPr/>
            <p:nvPr/>
          </p:nvSpPr>
          <p:spPr bwMode="auto">
            <a:xfrm>
              <a:off x="890165" y="1700591"/>
              <a:ext cx="720081" cy="458561"/>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CA">
                <a:latin typeface="Arial" charset="0"/>
                <a:ea typeface="ＭＳ Ｐゴシック" pitchFamily="68" charset="-128"/>
              </a:endParaRPr>
            </a:p>
          </p:txBody>
        </p:sp>
        <p:sp>
          <p:nvSpPr>
            <p:cNvPr id="19" name="Flowchart: Delay 18"/>
            <p:cNvSpPr/>
            <p:nvPr/>
          </p:nvSpPr>
          <p:spPr bwMode="auto">
            <a:xfrm rot="16200000">
              <a:off x="732597" y="2680601"/>
              <a:ext cx="1054071" cy="477860"/>
            </a:xfrm>
            <a:prstGeom prst="flowChartDelay">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CA">
                <a:latin typeface="Arial" charset="0"/>
                <a:ea typeface="ＭＳ Ｐゴシック" pitchFamily="68" charset="-128"/>
              </a:endParaRPr>
            </a:p>
          </p:txBody>
        </p:sp>
      </p:grpSp>
      <p:grpSp>
        <p:nvGrpSpPr>
          <p:cNvPr id="23" name="Group 22"/>
          <p:cNvGrpSpPr/>
          <p:nvPr/>
        </p:nvGrpSpPr>
        <p:grpSpPr>
          <a:xfrm>
            <a:off x="2575521" y="3149614"/>
            <a:ext cx="652168" cy="1647859"/>
            <a:chOff x="890165" y="1700591"/>
            <a:chExt cx="720081" cy="1745975"/>
          </a:xfrm>
        </p:grpSpPr>
        <p:sp>
          <p:nvSpPr>
            <p:cNvPr id="24" name="Oval 23"/>
            <p:cNvSpPr/>
            <p:nvPr/>
          </p:nvSpPr>
          <p:spPr bwMode="auto">
            <a:xfrm>
              <a:off x="890165" y="1700591"/>
              <a:ext cx="720081" cy="458561"/>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CA">
                <a:latin typeface="Arial" charset="0"/>
                <a:ea typeface="ＭＳ Ｐゴシック" pitchFamily="68" charset="-128"/>
              </a:endParaRPr>
            </a:p>
          </p:txBody>
        </p:sp>
        <p:sp>
          <p:nvSpPr>
            <p:cNvPr id="25" name="Flowchart: Delay 24"/>
            <p:cNvSpPr/>
            <p:nvPr/>
          </p:nvSpPr>
          <p:spPr bwMode="auto">
            <a:xfrm rot="16200000">
              <a:off x="732597" y="2680601"/>
              <a:ext cx="1054071" cy="477860"/>
            </a:xfrm>
            <a:prstGeom prst="flowChartDelay">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CA">
                <a:latin typeface="Arial" charset="0"/>
                <a:ea typeface="ＭＳ Ｐゴシック" pitchFamily="68" charset="-128"/>
              </a:endParaRPr>
            </a:p>
          </p:txBody>
        </p:sp>
      </p:grpSp>
      <p:grpSp>
        <p:nvGrpSpPr>
          <p:cNvPr id="26" name="Group 25"/>
          <p:cNvGrpSpPr/>
          <p:nvPr/>
        </p:nvGrpSpPr>
        <p:grpSpPr>
          <a:xfrm>
            <a:off x="1391602" y="3147020"/>
            <a:ext cx="652168" cy="1647859"/>
            <a:chOff x="890165" y="1700591"/>
            <a:chExt cx="720081" cy="1745975"/>
          </a:xfrm>
        </p:grpSpPr>
        <p:sp>
          <p:nvSpPr>
            <p:cNvPr id="27" name="Oval 26"/>
            <p:cNvSpPr/>
            <p:nvPr/>
          </p:nvSpPr>
          <p:spPr bwMode="auto">
            <a:xfrm>
              <a:off x="890165" y="1700591"/>
              <a:ext cx="720081" cy="458561"/>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CA">
                <a:latin typeface="Arial" charset="0"/>
                <a:ea typeface="ＭＳ Ｐゴシック" pitchFamily="68" charset="-128"/>
              </a:endParaRPr>
            </a:p>
          </p:txBody>
        </p:sp>
        <p:sp>
          <p:nvSpPr>
            <p:cNvPr id="28" name="Flowchart: Delay 27"/>
            <p:cNvSpPr/>
            <p:nvPr/>
          </p:nvSpPr>
          <p:spPr bwMode="auto">
            <a:xfrm rot="16200000">
              <a:off x="732597" y="2680601"/>
              <a:ext cx="1054071" cy="477860"/>
            </a:xfrm>
            <a:prstGeom prst="flowChartDelay">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CA">
                <a:latin typeface="Arial" charset="0"/>
                <a:ea typeface="ＭＳ Ｐゴシック" pitchFamily="68" charset="-128"/>
              </a:endParaRPr>
            </a:p>
          </p:txBody>
        </p:sp>
      </p:grpSp>
      <p:grpSp>
        <p:nvGrpSpPr>
          <p:cNvPr id="32" name="Group 31"/>
          <p:cNvGrpSpPr/>
          <p:nvPr/>
        </p:nvGrpSpPr>
        <p:grpSpPr>
          <a:xfrm>
            <a:off x="3709761" y="1205030"/>
            <a:ext cx="652168" cy="1647859"/>
            <a:chOff x="890165" y="1700591"/>
            <a:chExt cx="720081" cy="1745975"/>
          </a:xfrm>
        </p:grpSpPr>
        <p:sp>
          <p:nvSpPr>
            <p:cNvPr id="33" name="Oval 32"/>
            <p:cNvSpPr/>
            <p:nvPr/>
          </p:nvSpPr>
          <p:spPr bwMode="auto">
            <a:xfrm>
              <a:off x="890165" y="1700591"/>
              <a:ext cx="720081" cy="458561"/>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CA">
                <a:latin typeface="Arial" charset="0"/>
                <a:ea typeface="ＭＳ Ｐゴシック" pitchFamily="68" charset="-128"/>
              </a:endParaRPr>
            </a:p>
          </p:txBody>
        </p:sp>
        <p:sp>
          <p:nvSpPr>
            <p:cNvPr id="34" name="Flowchart: Delay 33"/>
            <p:cNvSpPr/>
            <p:nvPr/>
          </p:nvSpPr>
          <p:spPr bwMode="auto">
            <a:xfrm rot="16200000">
              <a:off x="732597" y="2680601"/>
              <a:ext cx="1054071" cy="477860"/>
            </a:xfrm>
            <a:prstGeom prst="flowChartDelay">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CA">
                <a:latin typeface="Arial" charset="0"/>
                <a:ea typeface="ＭＳ Ｐゴシック" pitchFamily="68" charset="-128"/>
              </a:endParaRPr>
            </a:p>
          </p:txBody>
        </p:sp>
      </p:grpSp>
      <p:grpSp>
        <p:nvGrpSpPr>
          <p:cNvPr id="35" name="Group 34"/>
          <p:cNvGrpSpPr/>
          <p:nvPr/>
        </p:nvGrpSpPr>
        <p:grpSpPr>
          <a:xfrm>
            <a:off x="3757150" y="3149614"/>
            <a:ext cx="652168" cy="1647859"/>
            <a:chOff x="890165" y="1700591"/>
            <a:chExt cx="720081" cy="1745975"/>
          </a:xfrm>
        </p:grpSpPr>
        <p:sp>
          <p:nvSpPr>
            <p:cNvPr id="36" name="Oval 35"/>
            <p:cNvSpPr/>
            <p:nvPr/>
          </p:nvSpPr>
          <p:spPr bwMode="auto">
            <a:xfrm>
              <a:off x="890165" y="1700591"/>
              <a:ext cx="720081" cy="458561"/>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CA">
                <a:latin typeface="Arial" charset="0"/>
                <a:ea typeface="ＭＳ Ｐゴシック" pitchFamily="68" charset="-128"/>
              </a:endParaRPr>
            </a:p>
          </p:txBody>
        </p:sp>
        <p:sp>
          <p:nvSpPr>
            <p:cNvPr id="37" name="Flowchart: Delay 36"/>
            <p:cNvSpPr/>
            <p:nvPr/>
          </p:nvSpPr>
          <p:spPr bwMode="auto">
            <a:xfrm rot="16200000">
              <a:off x="732597" y="2680601"/>
              <a:ext cx="1054071" cy="477860"/>
            </a:xfrm>
            <a:prstGeom prst="flowChartDelay">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CA">
                <a:latin typeface="Arial" charset="0"/>
                <a:ea typeface="ＭＳ Ｐゴシック" pitchFamily="68" charset="-128"/>
              </a:endParaRPr>
            </a:p>
          </p:txBody>
        </p:sp>
      </p:grpSp>
      <p:sp>
        <p:nvSpPr>
          <p:cNvPr id="14" name="TextBox 13"/>
          <p:cNvSpPr txBox="1"/>
          <p:nvPr/>
        </p:nvSpPr>
        <p:spPr>
          <a:xfrm>
            <a:off x="5791268" y="836429"/>
            <a:ext cx="3216070" cy="4832092"/>
          </a:xfrm>
          <a:prstGeom prst="rect">
            <a:avLst/>
          </a:prstGeom>
          <a:noFill/>
        </p:spPr>
        <p:txBody>
          <a:bodyPr wrap="square" rtlCol="0" anchor="t">
            <a:spAutoFit/>
          </a:bodyPr>
          <a:lstStyle/>
          <a:p>
            <a:pPr algn="ctr"/>
            <a:r>
              <a:rPr lang="en-CA" sz="2800" b="1" u="none">
                <a:solidFill>
                  <a:srgbClr val="00788A"/>
                </a:solidFill>
              </a:rPr>
              <a:t>Fewer than 3 out of 10 people hospitalised for schizophrenia in Ontario have a follow-up with a family doctor or psychiatrist within 7 days of discharge</a:t>
            </a:r>
          </a:p>
          <a:p>
            <a:pPr algn="ctr"/>
            <a:endParaRPr lang="en-CA" sz="2800" u="none"/>
          </a:p>
        </p:txBody>
      </p:sp>
      <p:grpSp>
        <p:nvGrpSpPr>
          <p:cNvPr id="39" name="Group 38">
            <a:extLst>
              <a:ext uri="{FF2B5EF4-FFF2-40B4-BE49-F238E27FC236}">
                <a16:creationId xmlns:a16="http://schemas.microsoft.com/office/drawing/2014/main" id="{90EBEC3F-CD20-41C2-9BA4-3F73AED0BB5E}"/>
              </a:ext>
            </a:extLst>
          </p:cNvPr>
          <p:cNvGrpSpPr/>
          <p:nvPr/>
        </p:nvGrpSpPr>
        <p:grpSpPr>
          <a:xfrm>
            <a:off x="4803006" y="1205030"/>
            <a:ext cx="652168" cy="1647859"/>
            <a:chOff x="890165" y="1700591"/>
            <a:chExt cx="720081" cy="1745975"/>
          </a:xfrm>
        </p:grpSpPr>
        <p:sp>
          <p:nvSpPr>
            <p:cNvPr id="41" name="Oval 40">
              <a:extLst>
                <a:ext uri="{FF2B5EF4-FFF2-40B4-BE49-F238E27FC236}">
                  <a16:creationId xmlns:a16="http://schemas.microsoft.com/office/drawing/2014/main" id="{25D891E8-8FF1-4BA6-B143-A144446E70F1}"/>
                </a:ext>
              </a:extLst>
            </p:cNvPr>
            <p:cNvSpPr/>
            <p:nvPr/>
          </p:nvSpPr>
          <p:spPr bwMode="auto">
            <a:xfrm>
              <a:off x="890165" y="1700591"/>
              <a:ext cx="720081" cy="458561"/>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CA">
                <a:latin typeface="Arial" charset="0"/>
                <a:ea typeface="ＭＳ Ｐゴシック" pitchFamily="68" charset="-128"/>
              </a:endParaRPr>
            </a:p>
          </p:txBody>
        </p:sp>
        <p:sp>
          <p:nvSpPr>
            <p:cNvPr id="42" name="Flowchart: Delay 41">
              <a:extLst>
                <a:ext uri="{FF2B5EF4-FFF2-40B4-BE49-F238E27FC236}">
                  <a16:creationId xmlns:a16="http://schemas.microsoft.com/office/drawing/2014/main" id="{573FF04F-D896-4DD4-B8C4-38A09EF22B6F}"/>
                </a:ext>
              </a:extLst>
            </p:cNvPr>
            <p:cNvSpPr/>
            <p:nvPr/>
          </p:nvSpPr>
          <p:spPr bwMode="auto">
            <a:xfrm rot="16200000">
              <a:off x="732597" y="2680601"/>
              <a:ext cx="1054071" cy="477860"/>
            </a:xfrm>
            <a:prstGeom prst="flowChartDelay">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CA">
                <a:latin typeface="Arial" charset="0"/>
                <a:ea typeface="ＭＳ Ｐゴシック" pitchFamily="68" charset="-128"/>
              </a:endParaRPr>
            </a:p>
          </p:txBody>
        </p:sp>
      </p:grpSp>
      <p:grpSp>
        <p:nvGrpSpPr>
          <p:cNvPr id="43" name="Group 42">
            <a:extLst>
              <a:ext uri="{FF2B5EF4-FFF2-40B4-BE49-F238E27FC236}">
                <a16:creationId xmlns:a16="http://schemas.microsoft.com/office/drawing/2014/main" id="{1DD6C6CF-E9B5-43B5-A2C5-B9ED607C7A46}"/>
              </a:ext>
            </a:extLst>
          </p:cNvPr>
          <p:cNvGrpSpPr/>
          <p:nvPr/>
        </p:nvGrpSpPr>
        <p:grpSpPr>
          <a:xfrm>
            <a:off x="4819166" y="3147020"/>
            <a:ext cx="652168" cy="1647859"/>
            <a:chOff x="890165" y="1700591"/>
            <a:chExt cx="720081" cy="1745975"/>
          </a:xfrm>
        </p:grpSpPr>
        <p:sp>
          <p:nvSpPr>
            <p:cNvPr id="44" name="Oval 43">
              <a:extLst>
                <a:ext uri="{FF2B5EF4-FFF2-40B4-BE49-F238E27FC236}">
                  <a16:creationId xmlns:a16="http://schemas.microsoft.com/office/drawing/2014/main" id="{8B671589-5D6F-4025-8AAF-12CB7980581B}"/>
                </a:ext>
              </a:extLst>
            </p:cNvPr>
            <p:cNvSpPr/>
            <p:nvPr/>
          </p:nvSpPr>
          <p:spPr bwMode="auto">
            <a:xfrm>
              <a:off x="890165" y="1700591"/>
              <a:ext cx="720081" cy="458561"/>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CA">
                <a:latin typeface="Arial" charset="0"/>
                <a:ea typeface="ＭＳ Ｐゴシック" pitchFamily="68" charset="-128"/>
              </a:endParaRPr>
            </a:p>
          </p:txBody>
        </p:sp>
        <p:sp>
          <p:nvSpPr>
            <p:cNvPr id="45" name="Flowchart: Delay 44">
              <a:extLst>
                <a:ext uri="{FF2B5EF4-FFF2-40B4-BE49-F238E27FC236}">
                  <a16:creationId xmlns:a16="http://schemas.microsoft.com/office/drawing/2014/main" id="{480E2A76-44A4-4334-9F96-9751D4040D71}"/>
                </a:ext>
              </a:extLst>
            </p:cNvPr>
            <p:cNvSpPr/>
            <p:nvPr/>
          </p:nvSpPr>
          <p:spPr bwMode="auto">
            <a:xfrm rot="16200000">
              <a:off x="732597" y="2680601"/>
              <a:ext cx="1054071" cy="477860"/>
            </a:xfrm>
            <a:prstGeom prst="flowChartDelay">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CA">
                <a:latin typeface="Arial" charset="0"/>
                <a:ea typeface="ＭＳ Ｐゴシック" pitchFamily="68" charset="-128"/>
              </a:endParaRPr>
            </a:p>
          </p:txBody>
        </p:sp>
      </p:grpSp>
      <p:grpSp>
        <p:nvGrpSpPr>
          <p:cNvPr id="46" name="Group 45">
            <a:extLst>
              <a:ext uri="{FF2B5EF4-FFF2-40B4-BE49-F238E27FC236}">
                <a16:creationId xmlns:a16="http://schemas.microsoft.com/office/drawing/2014/main" id="{B1AC9C73-DA54-489D-A0F8-D157CD9C8401}"/>
              </a:ext>
            </a:extLst>
          </p:cNvPr>
          <p:cNvGrpSpPr/>
          <p:nvPr/>
        </p:nvGrpSpPr>
        <p:grpSpPr>
          <a:xfrm>
            <a:off x="2515557" y="1205030"/>
            <a:ext cx="652168" cy="1647859"/>
            <a:chOff x="3606651" y="3411217"/>
            <a:chExt cx="720081" cy="1745975"/>
          </a:xfrm>
        </p:grpSpPr>
        <p:sp>
          <p:nvSpPr>
            <p:cNvPr id="47" name="Oval 46">
              <a:extLst>
                <a:ext uri="{FF2B5EF4-FFF2-40B4-BE49-F238E27FC236}">
                  <a16:creationId xmlns:a16="http://schemas.microsoft.com/office/drawing/2014/main" id="{C5EA528A-C95E-4E87-8BDE-97FF66EB9A3F}"/>
                </a:ext>
              </a:extLst>
            </p:cNvPr>
            <p:cNvSpPr/>
            <p:nvPr/>
          </p:nvSpPr>
          <p:spPr bwMode="auto">
            <a:xfrm>
              <a:off x="3606651" y="3411217"/>
              <a:ext cx="720081" cy="458561"/>
            </a:xfrm>
            <a:prstGeom prst="ellipse">
              <a:avLst/>
            </a:prstGeom>
            <a:solidFill>
              <a:srgbClr val="00788A"/>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CA">
                <a:latin typeface="Arial" charset="0"/>
                <a:ea typeface="ＭＳ Ｐゴシック" pitchFamily="68" charset="-128"/>
              </a:endParaRPr>
            </a:p>
          </p:txBody>
        </p:sp>
        <p:sp>
          <p:nvSpPr>
            <p:cNvPr id="48" name="Flowchart: Delay 47">
              <a:extLst>
                <a:ext uri="{FF2B5EF4-FFF2-40B4-BE49-F238E27FC236}">
                  <a16:creationId xmlns:a16="http://schemas.microsoft.com/office/drawing/2014/main" id="{878C4077-F5BA-4F69-B888-8E1BEDC577CB}"/>
                </a:ext>
              </a:extLst>
            </p:cNvPr>
            <p:cNvSpPr/>
            <p:nvPr/>
          </p:nvSpPr>
          <p:spPr bwMode="auto">
            <a:xfrm rot="16200000">
              <a:off x="3449083" y="4391227"/>
              <a:ext cx="1054071" cy="477860"/>
            </a:xfrm>
            <a:prstGeom prst="flowChartDelay">
              <a:avLst/>
            </a:prstGeom>
            <a:solidFill>
              <a:srgbClr val="00788A"/>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CA">
                <a:latin typeface="Arial" charset="0"/>
                <a:ea typeface="ＭＳ Ｐゴシック" pitchFamily="68" charset="-128"/>
              </a:endParaRPr>
            </a:p>
          </p:txBody>
        </p:sp>
      </p:grpSp>
      <p:grpSp>
        <p:nvGrpSpPr>
          <p:cNvPr id="49" name="Group 48">
            <a:extLst>
              <a:ext uri="{FF2B5EF4-FFF2-40B4-BE49-F238E27FC236}">
                <a16:creationId xmlns:a16="http://schemas.microsoft.com/office/drawing/2014/main" id="{78BF037E-CD2E-4D14-8117-C67689C724CB}"/>
              </a:ext>
            </a:extLst>
          </p:cNvPr>
          <p:cNvGrpSpPr/>
          <p:nvPr/>
        </p:nvGrpSpPr>
        <p:grpSpPr>
          <a:xfrm>
            <a:off x="319765" y="1223378"/>
            <a:ext cx="652168" cy="1647859"/>
            <a:chOff x="3606651" y="3411217"/>
            <a:chExt cx="720081" cy="1745975"/>
          </a:xfrm>
        </p:grpSpPr>
        <p:sp>
          <p:nvSpPr>
            <p:cNvPr id="50" name="Oval 49">
              <a:extLst>
                <a:ext uri="{FF2B5EF4-FFF2-40B4-BE49-F238E27FC236}">
                  <a16:creationId xmlns:a16="http://schemas.microsoft.com/office/drawing/2014/main" id="{186ABCA4-73C1-423B-A2D0-EC92B49ABB5A}"/>
                </a:ext>
              </a:extLst>
            </p:cNvPr>
            <p:cNvSpPr/>
            <p:nvPr/>
          </p:nvSpPr>
          <p:spPr bwMode="auto">
            <a:xfrm>
              <a:off x="3606651" y="3411217"/>
              <a:ext cx="720081" cy="458561"/>
            </a:xfrm>
            <a:prstGeom prst="ellipse">
              <a:avLst/>
            </a:prstGeom>
            <a:solidFill>
              <a:srgbClr val="00788A"/>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CA">
                <a:latin typeface="Arial" charset="0"/>
                <a:ea typeface="ＭＳ Ｐゴシック" pitchFamily="68" charset="-128"/>
              </a:endParaRPr>
            </a:p>
          </p:txBody>
        </p:sp>
        <p:sp>
          <p:nvSpPr>
            <p:cNvPr id="51" name="Flowchart: Delay 50">
              <a:extLst>
                <a:ext uri="{FF2B5EF4-FFF2-40B4-BE49-F238E27FC236}">
                  <a16:creationId xmlns:a16="http://schemas.microsoft.com/office/drawing/2014/main" id="{881615BF-0176-4EA7-ADC2-03836B72573A}"/>
                </a:ext>
              </a:extLst>
            </p:cNvPr>
            <p:cNvSpPr/>
            <p:nvPr/>
          </p:nvSpPr>
          <p:spPr bwMode="auto">
            <a:xfrm rot="16200000">
              <a:off x="3449083" y="4391227"/>
              <a:ext cx="1054071" cy="477860"/>
            </a:xfrm>
            <a:prstGeom prst="flowChartDelay">
              <a:avLst/>
            </a:prstGeom>
            <a:solidFill>
              <a:srgbClr val="00788A"/>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CA">
                <a:latin typeface="Arial" charset="0"/>
                <a:ea typeface="ＭＳ Ｐゴシック" pitchFamily="68" charset="-128"/>
              </a:endParaRPr>
            </a:p>
          </p:txBody>
        </p:sp>
      </p:grpSp>
      <p:pic>
        <p:nvPicPr>
          <p:cNvPr id="2" name="Picture 1">
            <a:extLst>
              <a:ext uri="{FF2B5EF4-FFF2-40B4-BE49-F238E27FC236}">
                <a16:creationId xmlns:a16="http://schemas.microsoft.com/office/drawing/2014/main" id="{7EB2B62D-5888-4B73-B648-29EDDA16E528}"/>
              </a:ext>
            </a:extLst>
          </p:cNvPr>
          <p:cNvPicPr>
            <a:picLocks noChangeAspect="1"/>
          </p:cNvPicPr>
          <p:nvPr/>
        </p:nvPicPr>
        <p:blipFill>
          <a:blip r:embed="rId2"/>
          <a:stretch>
            <a:fillRect/>
          </a:stretch>
        </p:blipFill>
        <p:spPr>
          <a:xfrm>
            <a:off x="290640" y="6033053"/>
            <a:ext cx="8392245" cy="380448"/>
          </a:xfrm>
          <a:prstGeom prst="rect">
            <a:avLst/>
          </a:prstGeom>
        </p:spPr>
      </p:pic>
    </p:spTree>
    <p:extLst>
      <p:ext uri="{BB962C8B-B14F-4D97-AF65-F5344CB8AC3E}">
        <p14:creationId xmlns:p14="http://schemas.microsoft.com/office/powerpoint/2010/main" val="2599098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539750" y="6477006"/>
            <a:ext cx="2813050" cy="244475"/>
          </a:xfrm>
          <a:prstGeom prst="rect">
            <a:avLst/>
          </a:prstGeom>
        </p:spPr>
        <p:txBody>
          <a:bodyPr/>
          <a:lstStyle/>
          <a:p>
            <a:pPr>
              <a:defRPr/>
            </a:pPr>
            <a:r>
              <a:rPr lang="en-US" b="0" spc="0">
                <a:solidFill>
                  <a:srgbClr val="FFFFFF"/>
                </a:solidFill>
                <a:latin typeface="Arial" charset="0"/>
              </a:rPr>
              <a:t>www.HQOntario.ca</a:t>
            </a:r>
            <a:endParaRPr lang="en-CA" b="0" spc="0">
              <a:solidFill>
                <a:srgbClr val="FFFFFF"/>
              </a:solidFill>
              <a:latin typeface="Arial" charset="0"/>
            </a:endParaRPr>
          </a:p>
        </p:txBody>
      </p:sp>
      <p:sp>
        <p:nvSpPr>
          <p:cNvPr id="8" name="Title 1"/>
          <p:cNvSpPr txBox="1">
            <a:spLocks/>
          </p:cNvSpPr>
          <p:nvPr/>
        </p:nvSpPr>
        <p:spPr bwMode="auto">
          <a:xfrm>
            <a:off x="195086" y="278472"/>
            <a:ext cx="8805259" cy="1224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788A"/>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algn="l" defTabSz="914400">
              <a:buClr>
                <a:srgbClr val="00858F"/>
              </a:buClr>
              <a:defRPr/>
            </a:pPr>
            <a:r>
              <a:rPr lang="en-US" sz="2000" b="0" u="none">
                <a:latin typeface="Arial"/>
              </a:rPr>
              <a:t>The percentage of patients who were readmitted to hospital for a mental health or addictions condition within 30 days of a previous hospital discharge for schizophrenia ranged from 9.1% to 16.2% across LHIN regions. </a:t>
            </a:r>
            <a:endParaRPr lang="en-US" sz="2000" b="0" u="none">
              <a:solidFill>
                <a:srgbClr val="000000"/>
              </a:solidFill>
              <a:latin typeface="Arial"/>
            </a:endParaRPr>
          </a:p>
        </p:txBody>
      </p:sp>
      <p:sp>
        <p:nvSpPr>
          <p:cNvPr id="9" name="TextBox 8"/>
          <p:cNvSpPr txBox="1"/>
          <p:nvPr/>
        </p:nvSpPr>
        <p:spPr>
          <a:xfrm>
            <a:off x="539551" y="1799500"/>
            <a:ext cx="7753170" cy="646331"/>
          </a:xfrm>
          <a:prstGeom prst="rect">
            <a:avLst/>
          </a:prstGeom>
          <a:noFill/>
        </p:spPr>
        <p:txBody>
          <a:bodyPr wrap="square" rtlCol="0">
            <a:spAutoFit/>
          </a:bodyPr>
          <a:lstStyle/>
          <a:p>
            <a:pPr>
              <a:defRPr/>
            </a:pPr>
            <a:r>
              <a:rPr lang="en-US" sz="1200" u="none">
                <a:solidFill>
                  <a:srgbClr val="000000"/>
                </a:solidFill>
                <a:latin typeface="Arial"/>
              </a:rPr>
              <a:t>Percentage of patients who were readmitted to hospital for a mental health or addictions condition within 30 days of a previous hospital discharge for schizophrenia, in Ontario, by LHIN region, three-year average for 2012 to 2014</a:t>
            </a:r>
          </a:p>
        </p:txBody>
      </p:sp>
      <p:cxnSp>
        <p:nvCxnSpPr>
          <p:cNvPr id="10" name="Straight Connector 9"/>
          <p:cNvCxnSpPr/>
          <p:nvPr/>
        </p:nvCxnSpPr>
        <p:spPr bwMode="auto">
          <a:xfrm>
            <a:off x="590981" y="1684049"/>
            <a:ext cx="8013471" cy="6711"/>
          </a:xfrm>
          <a:prstGeom prst="line">
            <a:avLst/>
          </a:prstGeom>
          <a:solidFill>
            <a:srgbClr val="FFFF00"/>
          </a:solidFill>
          <a:ln w="2857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590982" y="2543375"/>
            <a:ext cx="8013471" cy="0"/>
          </a:xfrm>
          <a:prstGeom prst="line">
            <a:avLst/>
          </a:prstGeom>
          <a:solidFill>
            <a:srgbClr val="FFFF00"/>
          </a:solidFill>
          <a:ln w="12700" cap="flat" cmpd="sng" algn="ctr">
            <a:solidFill>
              <a:schemeClr val="tx1"/>
            </a:solidFill>
            <a:prstDash val="solid"/>
            <a:round/>
            <a:headEnd type="none" w="med" len="med"/>
            <a:tailEnd type="none" w="med" len="med"/>
          </a:ln>
          <a:effectLst/>
        </p:spPr>
      </p:cxnSp>
      <p:pic>
        <p:nvPicPr>
          <p:cNvPr id="12" name="Picture 11"/>
          <p:cNvPicPr>
            <a:picLocks noChangeAspect="1"/>
          </p:cNvPicPr>
          <p:nvPr/>
        </p:nvPicPr>
        <p:blipFill>
          <a:blip r:embed="rId3"/>
          <a:stretch>
            <a:fillRect/>
          </a:stretch>
        </p:blipFill>
        <p:spPr>
          <a:xfrm>
            <a:off x="539551" y="2689128"/>
            <a:ext cx="8064896" cy="3910115"/>
          </a:xfrm>
          <a:prstGeom prst="rect">
            <a:avLst/>
          </a:prstGeom>
        </p:spPr>
      </p:pic>
    </p:spTree>
    <p:extLst>
      <p:ext uri="{BB962C8B-B14F-4D97-AF65-F5344CB8AC3E}">
        <p14:creationId xmlns:p14="http://schemas.microsoft.com/office/powerpoint/2010/main" val="1085119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454" y="1593753"/>
            <a:ext cx="7765023" cy="2890571"/>
          </a:xfrm>
        </p:spPr>
        <p:txBody>
          <a:bodyPr/>
          <a:lstStyle/>
          <a:p>
            <a:r>
              <a:rPr lang="en-US" sz="4400" dirty="0"/>
              <a:t>Appendix B: Quality Statements and Outcome Measures</a:t>
            </a:r>
            <a:br>
              <a:rPr lang="en-US" sz="3600" dirty="0">
                <a:solidFill>
                  <a:schemeClr val="tx1"/>
                </a:solidFill>
                <a:latin typeface="MS PGothic"/>
              </a:rPr>
            </a:br>
            <a:endParaRPr lang="en-US" sz="3600" dirty="0"/>
          </a:p>
        </p:txBody>
      </p:sp>
    </p:spTree>
    <p:custDataLst>
      <p:tags r:id="rId1"/>
    </p:custDataLst>
    <p:extLst>
      <p:ext uri="{BB962C8B-B14F-4D97-AF65-F5344CB8AC3E}">
        <p14:creationId xmlns:p14="http://schemas.microsoft.com/office/powerpoint/2010/main" val="2577171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08" y="605661"/>
            <a:ext cx="8244584" cy="990491"/>
          </a:xfrm>
        </p:spPr>
        <p:txBody>
          <a:bodyPr/>
          <a:lstStyle/>
          <a:p>
            <a:r>
              <a:rPr lang="en-CA"/>
              <a:t>Quality Statements in brief </a:t>
            </a:r>
            <a:br>
              <a:rPr lang="en-CA"/>
            </a:br>
            <a:endParaRPr lang="en-CA"/>
          </a:p>
        </p:txBody>
      </p:sp>
      <p:pic>
        <p:nvPicPr>
          <p:cNvPr id="4" name="Picture 3"/>
          <p:cNvPicPr>
            <a:picLocks noChangeAspect="1"/>
          </p:cNvPicPr>
          <p:nvPr/>
        </p:nvPicPr>
        <p:blipFill rotWithShape="1">
          <a:blip r:embed="rId4"/>
          <a:srcRect t="57147" r="2608" b="1"/>
          <a:stretch/>
        </p:blipFill>
        <p:spPr>
          <a:xfrm>
            <a:off x="208355" y="2054266"/>
            <a:ext cx="8503920" cy="3207588"/>
          </a:xfrm>
          <a:prstGeom prst="rect">
            <a:avLst/>
          </a:prstGeom>
        </p:spPr>
      </p:pic>
    </p:spTree>
    <p:custDataLst>
      <p:tags r:id="rId1"/>
    </p:custDataLst>
    <p:extLst>
      <p:ext uri="{BB962C8B-B14F-4D97-AF65-F5344CB8AC3E}">
        <p14:creationId xmlns:p14="http://schemas.microsoft.com/office/powerpoint/2010/main" val="3317740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08" y="294265"/>
            <a:ext cx="8244584" cy="1165909"/>
          </a:xfrm>
        </p:spPr>
        <p:txBody>
          <a:bodyPr/>
          <a:lstStyle/>
          <a:p>
            <a:r>
              <a:rPr lang="en-CA"/>
              <a:t>Quality Statements in brief </a:t>
            </a:r>
          </a:p>
        </p:txBody>
      </p:sp>
      <p:pic>
        <p:nvPicPr>
          <p:cNvPr id="4" name="Picture 3"/>
          <p:cNvPicPr>
            <a:picLocks/>
          </p:cNvPicPr>
          <p:nvPr/>
        </p:nvPicPr>
        <p:blipFill rotWithShape="1">
          <a:blip r:embed="rId4"/>
          <a:srcRect r="-377" b="43825"/>
          <a:stretch/>
        </p:blipFill>
        <p:spPr>
          <a:xfrm>
            <a:off x="283545" y="1828408"/>
            <a:ext cx="8503920" cy="4114800"/>
          </a:xfrm>
          <a:prstGeom prst="rect">
            <a:avLst/>
          </a:prstGeom>
        </p:spPr>
      </p:pic>
    </p:spTree>
    <p:custDataLst>
      <p:tags r:id="rId1"/>
    </p:custDataLst>
    <p:extLst>
      <p:ext uri="{BB962C8B-B14F-4D97-AF65-F5344CB8AC3E}">
        <p14:creationId xmlns:p14="http://schemas.microsoft.com/office/powerpoint/2010/main" val="826047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690"/>
            <a:ext cx="8244584" cy="1165909"/>
          </a:xfrm>
        </p:spPr>
        <p:txBody>
          <a:bodyPr/>
          <a:lstStyle/>
          <a:p>
            <a:r>
              <a:rPr lang="en-CA"/>
              <a:t>Quality Statements in brief </a:t>
            </a:r>
            <a:br>
              <a:rPr lang="en-CA"/>
            </a:br>
            <a:endParaRPr lang="en-CA"/>
          </a:p>
        </p:txBody>
      </p:sp>
      <p:pic>
        <p:nvPicPr>
          <p:cNvPr id="3" name="Picture 2"/>
          <p:cNvPicPr>
            <a:picLocks/>
          </p:cNvPicPr>
          <p:nvPr/>
        </p:nvPicPr>
        <p:blipFill rotWithShape="1">
          <a:blip r:embed="rId4"/>
          <a:srcRect t="5268" r="3377" b="3722"/>
          <a:stretch/>
        </p:blipFill>
        <p:spPr>
          <a:xfrm>
            <a:off x="539088" y="1581865"/>
            <a:ext cx="7955280" cy="4663440"/>
          </a:xfrm>
          <a:prstGeom prst="rect">
            <a:avLst/>
          </a:prstGeom>
        </p:spPr>
      </p:pic>
    </p:spTree>
    <p:custDataLst>
      <p:tags r:id="rId1"/>
    </p:custDataLst>
    <p:extLst>
      <p:ext uri="{BB962C8B-B14F-4D97-AF65-F5344CB8AC3E}">
        <p14:creationId xmlns:p14="http://schemas.microsoft.com/office/powerpoint/2010/main" val="3068673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Objectives</a:t>
            </a:r>
          </a:p>
        </p:txBody>
      </p:sp>
      <p:sp>
        <p:nvSpPr>
          <p:cNvPr id="3" name="Content Placeholder 2"/>
          <p:cNvSpPr>
            <a:spLocks noGrp="1"/>
          </p:cNvSpPr>
          <p:nvPr>
            <p:ph idx="1"/>
          </p:nvPr>
        </p:nvSpPr>
        <p:spPr/>
        <p:txBody>
          <a:bodyPr/>
          <a:lstStyle/>
          <a:p>
            <a:r>
              <a:rPr lang="en-US"/>
              <a:t>Overview of Quality Standards </a:t>
            </a:r>
          </a:p>
          <a:p>
            <a:r>
              <a:rPr lang="en-US"/>
              <a:t>Inside the schizophrenia care in the community quality standard </a:t>
            </a:r>
          </a:p>
          <a:p>
            <a:r>
              <a:rPr lang="en-US"/>
              <a:t>Implementation of Quality Standard: The EQIP Example </a:t>
            </a:r>
          </a:p>
          <a:p>
            <a:r>
              <a:rPr lang="en-US"/>
              <a:t>Q&amp;A </a:t>
            </a:r>
          </a:p>
          <a:p>
            <a:endParaRPr lang="en-US" sz="2000"/>
          </a:p>
        </p:txBody>
      </p:sp>
    </p:spTree>
    <p:extLst>
      <p:ext uri="{BB962C8B-B14F-4D97-AF65-F5344CB8AC3E}">
        <p14:creationId xmlns:p14="http://schemas.microsoft.com/office/powerpoint/2010/main" val="251352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392402" y="348586"/>
            <a:ext cx="8244584" cy="1165909"/>
          </a:xfrm>
        </p:spPr>
        <p:txBody>
          <a:bodyPr/>
          <a:lstStyle/>
          <a:p>
            <a:r>
              <a:rPr lang="en-CA" sz="2800"/>
              <a:t>How can the success of this standard be measured?</a:t>
            </a:r>
            <a:endParaRPr lang="en-US" sz="2800"/>
          </a:p>
        </p:txBody>
      </p:sp>
      <p:sp>
        <p:nvSpPr>
          <p:cNvPr id="3" name="Content Placeholder 2">
            <a:extLst>
              <a:ext uri="{FF2B5EF4-FFF2-40B4-BE49-F238E27FC236}">
                <a16:creationId xmlns:a16="http://schemas.microsoft.com/office/drawing/2014/main" id="{946F61FC-6908-4B19-B084-0FC2C509D31F}"/>
              </a:ext>
            </a:extLst>
          </p:cNvPr>
          <p:cNvSpPr>
            <a:spLocks noGrp="1"/>
          </p:cNvSpPr>
          <p:nvPr>
            <p:ph idx="1"/>
          </p:nvPr>
        </p:nvSpPr>
        <p:spPr>
          <a:xfrm>
            <a:off x="257175" y="1621507"/>
            <a:ext cx="4114800" cy="4279174"/>
          </a:xfrm>
        </p:spPr>
        <p:txBody>
          <a:bodyPr/>
          <a:lstStyle/>
          <a:p>
            <a:pPr marL="0" indent="0">
              <a:spcBef>
                <a:spcPts val="1100"/>
              </a:spcBef>
              <a:buNone/>
            </a:pPr>
            <a:r>
              <a:rPr lang="en-CA" sz="2000" b="1"/>
              <a:t>How can success be measured provincially</a:t>
            </a:r>
            <a:endParaRPr lang="en-CA" sz="2000"/>
          </a:p>
          <a:p>
            <a:pPr lvl="0"/>
            <a:r>
              <a:rPr lang="en-CA" sz="1800"/>
              <a:t>Percentage of adults hospitalized for schizophrenia who have had an unplanned hospital readmission for a mental health or addictions condition within 30 days of discharge </a:t>
            </a:r>
          </a:p>
          <a:p>
            <a:pPr lvl="0"/>
            <a:r>
              <a:rPr lang="en-CA" sz="1800"/>
              <a:t>Percentage of adults hospitalized for schizophrenia who had contact with a trained mental health physician:</a:t>
            </a:r>
          </a:p>
          <a:p>
            <a:pPr marL="571500" lvl="1" indent="-228600"/>
            <a:r>
              <a:rPr lang="en-CA" sz="1600"/>
              <a:t>Within 7 days of hospital discharge</a:t>
            </a:r>
          </a:p>
          <a:p>
            <a:pPr marL="571500" lvl="1" indent="-228600"/>
            <a:r>
              <a:rPr lang="en-CA" sz="1600"/>
              <a:t>Within 28 days of hospital discharge </a:t>
            </a:r>
          </a:p>
          <a:p>
            <a:endParaRPr lang="en-US" sz="1800"/>
          </a:p>
          <a:p>
            <a:pPr marL="0" indent="0">
              <a:spcBef>
                <a:spcPts val="1100"/>
              </a:spcBef>
              <a:buNone/>
            </a:pPr>
            <a:r>
              <a:rPr lang="en-US" sz="1800" b="1"/>
              <a:t> </a:t>
            </a:r>
          </a:p>
          <a:p>
            <a:pPr marL="0" indent="0">
              <a:buNone/>
            </a:pPr>
            <a:endParaRPr lang="en-US" sz="1600"/>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sz="half" idx="4294967295"/>
          </p:nvPr>
        </p:nvSpPr>
        <p:spPr>
          <a:xfrm>
            <a:off x="4514694" y="1611988"/>
            <a:ext cx="4114800" cy="4887913"/>
          </a:xfrm>
        </p:spPr>
        <p:txBody>
          <a:bodyPr/>
          <a:lstStyle/>
          <a:p>
            <a:pPr marL="0" indent="0">
              <a:buNone/>
            </a:pPr>
            <a:r>
              <a:rPr lang="en-CA" sz="2000" b="1"/>
              <a:t>How can success be measured </a:t>
            </a:r>
            <a:r>
              <a:rPr lang="en-US" sz="2000" b="1"/>
              <a:t>locally</a:t>
            </a:r>
          </a:p>
          <a:p>
            <a:pPr lvl="0"/>
            <a:r>
              <a:rPr lang="en-CA" sz="1800"/>
              <a:t>Percentage of adults with schizophrenia who report unmet care needs (suggested stratification: type of need)</a:t>
            </a:r>
          </a:p>
          <a:p>
            <a:pPr lvl="0"/>
            <a:r>
              <a:rPr lang="en-CA" sz="1800"/>
              <a:t>Percentage of adults with schizophrenia who report living in stable housing for the past year </a:t>
            </a:r>
          </a:p>
          <a:p>
            <a:pPr lvl="0"/>
            <a:r>
              <a:rPr lang="en-CA" sz="1800"/>
              <a:t>Percentage of adults hospitalized for schizophrenia who had contact with a trained mental health professional: </a:t>
            </a:r>
          </a:p>
          <a:p>
            <a:pPr marL="571500" lvl="1" indent="-228600"/>
            <a:r>
              <a:rPr lang="en-CA" sz="1600"/>
              <a:t>Within 7 days of hospital discharge</a:t>
            </a:r>
          </a:p>
          <a:p>
            <a:pPr marL="571500" lvl="1" indent="-228600"/>
            <a:r>
              <a:rPr lang="en-CA" sz="1600"/>
              <a:t>Within 28 days of hospital discharge</a:t>
            </a:r>
            <a:endParaRPr lang="en-US" sz="1600" b="1"/>
          </a:p>
        </p:txBody>
      </p:sp>
      <p:sp>
        <p:nvSpPr>
          <p:cNvPr id="7" name="Rectangle 6">
            <a:extLst>
              <a:ext uri="{FF2B5EF4-FFF2-40B4-BE49-F238E27FC236}">
                <a16:creationId xmlns:a16="http://schemas.microsoft.com/office/drawing/2014/main" id="{CDA18060-4B28-40BD-B777-5A7135DBC2E3}"/>
              </a:ext>
            </a:extLst>
          </p:cNvPr>
          <p:cNvSpPr/>
          <p:nvPr/>
        </p:nvSpPr>
        <p:spPr>
          <a:xfrm>
            <a:off x="31094" y="6567815"/>
            <a:ext cx="8967211" cy="261610"/>
          </a:xfrm>
          <a:prstGeom prst="rect">
            <a:avLst/>
          </a:prstGeom>
        </p:spPr>
        <p:txBody>
          <a:bodyPr wrap="square">
            <a:spAutoFit/>
          </a:bodyPr>
          <a:lstStyle/>
          <a:p>
            <a:r>
              <a:rPr lang="en-US" sz="1100" i="1" u="none">
                <a:solidFill>
                  <a:srgbClr val="BBE0E3">
                    <a:lumMod val="50000"/>
                  </a:srgbClr>
                </a:solidFill>
              </a:rPr>
              <a:t>See the Schizophrenia: Care in the Community for Adults Measurement Guide for more information on how to calculate these indicators</a:t>
            </a:r>
          </a:p>
        </p:txBody>
      </p:sp>
    </p:spTree>
    <p:custDataLst>
      <p:tags r:id="rId1"/>
    </p:custDataLst>
    <p:extLst>
      <p:ext uri="{BB962C8B-B14F-4D97-AF65-F5344CB8AC3E}">
        <p14:creationId xmlns:p14="http://schemas.microsoft.com/office/powerpoint/2010/main" val="4017908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5166" y="5691944"/>
            <a:ext cx="7463481" cy="646331"/>
          </a:xfrm>
          <a:prstGeom prst="rect">
            <a:avLst/>
          </a:prstGeom>
          <a:noFill/>
          <a:ln>
            <a:noFill/>
          </a:ln>
        </p:spPr>
        <p:txBody>
          <a:bodyPr vert="horz" wrap="square" lIns="91440" tIns="45720" rIns="91440" bIns="45720" numCol="1" anchor="b" anchorCtr="0" compatLnSpc="1">
            <a:prstTxWarp prst="textNoShape">
              <a:avLst/>
            </a:prstTxWarp>
          </a:bodyPr>
          <a:lstStyle/>
          <a:p>
            <a:pPr eaLnBrk="0" hangingPunct="0"/>
            <a:br>
              <a:rPr lang="en-CA" sz="2800" b="1" u="none">
                <a:solidFill>
                  <a:srgbClr val="FFFFFF"/>
                </a:solidFill>
                <a:latin typeface="Arial"/>
                <a:cs typeface="Arial"/>
              </a:rPr>
            </a:br>
            <a:endParaRPr lang="en-CA" sz="2800" b="1" u="none">
              <a:solidFill>
                <a:srgbClr val="FFFFFF"/>
              </a:solidFill>
              <a:latin typeface="Arial"/>
              <a:cs typeface="Arial"/>
            </a:endParaRPr>
          </a:p>
          <a:p>
            <a:pPr eaLnBrk="0" hangingPunct="0"/>
            <a:endParaRPr lang="en-CA" sz="2800" b="1" u="none">
              <a:solidFill>
                <a:srgbClr val="FFFFFF"/>
              </a:solidFill>
              <a:latin typeface="Arial"/>
              <a:cs typeface="Arial"/>
            </a:endParaRPr>
          </a:p>
          <a:p>
            <a:pPr eaLnBrk="0" hangingPunct="0"/>
            <a:br>
              <a:rPr lang="en-CA" sz="2800" b="1" u="none">
                <a:solidFill>
                  <a:srgbClr val="FFFFFF"/>
                </a:solidFill>
                <a:latin typeface="Arial"/>
                <a:cs typeface="Arial"/>
              </a:rPr>
            </a:br>
            <a:r>
              <a:rPr lang="en-CA" sz="2800" u="none">
                <a:solidFill>
                  <a:srgbClr val="FFFFFF"/>
                </a:solidFill>
                <a:latin typeface="Arial"/>
                <a:cs typeface="Arial"/>
              </a:rPr>
              <a:t>Connect with us:</a:t>
            </a:r>
            <a:br>
              <a:rPr lang="en-CA" sz="2800" u="none">
                <a:solidFill>
                  <a:srgbClr val="FFFFFF"/>
                </a:solidFill>
                <a:latin typeface="Arial"/>
                <a:cs typeface="Arial"/>
              </a:rPr>
            </a:br>
            <a:r>
              <a:rPr lang="en-CA" sz="2800" b="1" u="none">
                <a:solidFill>
                  <a:srgbClr val="FFFFFF"/>
                </a:solidFill>
                <a:latin typeface="Arial"/>
                <a:cs typeface="Arial"/>
              </a:rPr>
              <a:t>https://</a:t>
            </a:r>
            <a:r>
              <a:rPr lang="en-CA" sz="2800" b="1" u="none" err="1">
                <a:solidFill>
                  <a:srgbClr val="FFFFFF"/>
                </a:solidFill>
                <a:latin typeface="Arial"/>
                <a:cs typeface="Arial"/>
              </a:rPr>
              <a:t>quorum.hqontario.ca</a:t>
            </a:r>
            <a:r>
              <a:rPr lang="en-CA" sz="2800" b="1" u="none">
                <a:solidFill>
                  <a:srgbClr val="FFFFFF"/>
                </a:solidFill>
                <a:latin typeface="Arial"/>
                <a:cs typeface="Arial"/>
              </a:rPr>
              <a:t>/</a:t>
            </a:r>
          </a:p>
        </p:txBody>
      </p:sp>
    </p:spTree>
    <p:custDataLst>
      <p:tags r:id="rId1"/>
    </p:custDataLst>
    <p:extLst>
      <p:ext uri="{BB962C8B-B14F-4D97-AF65-F5344CB8AC3E}">
        <p14:creationId xmlns:p14="http://schemas.microsoft.com/office/powerpoint/2010/main" val="1372983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06544-6888-4136-90E5-450F3BFAD614}"/>
              </a:ext>
            </a:extLst>
          </p:cNvPr>
          <p:cNvSpPr>
            <a:spLocks noGrp="1"/>
          </p:cNvSpPr>
          <p:nvPr>
            <p:ph type="ctrTitle"/>
          </p:nvPr>
        </p:nvSpPr>
        <p:spPr>
          <a:xfrm>
            <a:off x="800100" y="1456282"/>
            <a:ext cx="7543800" cy="2674620"/>
          </a:xfrm>
        </p:spPr>
        <p:txBody>
          <a:bodyPr>
            <a:normAutofit/>
          </a:bodyPr>
          <a:lstStyle/>
          <a:p>
            <a:pPr algn="ctr"/>
            <a:r>
              <a:rPr lang="en-CA" sz="3375" dirty="0"/>
              <a:t>The Excellence through Quality Improvement Project (E-QIP): </a:t>
            </a:r>
            <a:br>
              <a:rPr lang="en-CA" sz="3375" dirty="0"/>
            </a:br>
            <a:r>
              <a:rPr lang="en-CA" sz="2250" dirty="0"/>
              <a:t>Supporting the Adoption of Quality Standards in the Community </a:t>
            </a:r>
          </a:p>
        </p:txBody>
      </p:sp>
      <p:sp>
        <p:nvSpPr>
          <p:cNvPr id="3" name="Subtitle 2">
            <a:extLst>
              <a:ext uri="{FF2B5EF4-FFF2-40B4-BE49-F238E27FC236}">
                <a16:creationId xmlns:a16="http://schemas.microsoft.com/office/drawing/2014/main" id="{0E90EB96-B57A-428E-BE5A-D872D38FA34D}"/>
              </a:ext>
            </a:extLst>
          </p:cNvPr>
          <p:cNvSpPr>
            <a:spLocks noGrp="1"/>
          </p:cNvSpPr>
          <p:nvPr>
            <p:ph type="subTitle" idx="1"/>
          </p:nvPr>
        </p:nvSpPr>
        <p:spPr>
          <a:xfrm>
            <a:off x="800100" y="4705862"/>
            <a:ext cx="7543800" cy="857250"/>
          </a:xfrm>
        </p:spPr>
        <p:txBody>
          <a:bodyPr>
            <a:normAutofit fontScale="85000" lnSpcReduction="20000"/>
          </a:bodyPr>
          <a:lstStyle/>
          <a:p>
            <a:pPr algn="ctr"/>
            <a:r>
              <a:rPr lang="en-US" b="1" cap="none" dirty="0">
                <a:solidFill>
                  <a:srgbClr val="F58601"/>
                </a:solidFill>
              </a:rPr>
              <a:t>Michael Dunn</a:t>
            </a:r>
          </a:p>
          <a:p>
            <a:pPr algn="ctr"/>
            <a:r>
              <a:rPr lang="en-US" cap="none" dirty="0">
                <a:solidFill>
                  <a:srgbClr val="F58601"/>
                </a:solidFill>
              </a:rPr>
              <a:t>Director, Quality Improvement </a:t>
            </a:r>
          </a:p>
          <a:p>
            <a:pPr algn="ctr"/>
            <a:r>
              <a:rPr lang="en-US" cap="none" dirty="0">
                <a:solidFill>
                  <a:srgbClr val="F58601"/>
                </a:solidFill>
              </a:rPr>
              <a:t>Canadian Mental Health Association, Ontario Division </a:t>
            </a:r>
            <a:endParaRPr lang="en-CA" cap="none" dirty="0">
              <a:solidFill>
                <a:srgbClr val="F58601"/>
              </a:solidFill>
            </a:endParaRPr>
          </a:p>
        </p:txBody>
      </p:sp>
      <p:sp>
        <p:nvSpPr>
          <p:cNvPr id="4" name="Slide Number Placeholder 3"/>
          <p:cNvSpPr>
            <a:spLocks noGrp="1"/>
          </p:cNvSpPr>
          <p:nvPr>
            <p:ph type="sldNum" sz="quarter" idx="12"/>
          </p:nvPr>
        </p:nvSpPr>
        <p:spPr/>
        <p:txBody>
          <a:bodyPr/>
          <a:lstStyle/>
          <a:p>
            <a:pPr defTabSz="257156">
              <a:defRPr/>
            </a:pPr>
            <a:fld id="{836719EB-093B-8048-9001-01D864DF58AF}" type="slidenum">
              <a:rPr lang="en-US">
                <a:solidFill>
                  <a:prstClr val="white"/>
                </a:solidFill>
              </a:rPr>
              <a:pPr defTabSz="257156">
                <a:defRPr/>
              </a:pPr>
              <a:t>21</a:t>
            </a:fld>
            <a:endParaRPr lang="en-US" dirty="0">
              <a:solidFill>
                <a:prstClr val="white"/>
              </a:solidFill>
            </a:endParaRPr>
          </a:p>
        </p:txBody>
      </p:sp>
    </p:spTree>
    <p:extLst>
      <p:ext uri="{BB962C8B-B14F-4D97-AF65-F5344CB8AC3E}">
        <p14:creationId xmlns:p14="http://schemas.microsoft.com/office/powerpoint/2010/main" val="3979430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998" y="2778300"/>
            <a:ext cx="2773018" cy="3120064"/>
          </a:xfrm>
        </p:spPr>
        <p:txBody>
          <a:bodyPr>
            <a:normAutofit/>
          </a:bodyPr>
          <a:lstStyle/>
          <a:p>
            <a:pPr marL="0" indent="0">
              <a:buNone/>
            </a:pPr>
            <a:r>
              <a:rPr lang="en-CA" sz="1050" b="1" dirty="0"/>
              <a:t>E-QIP</a:t>
            </a:r>
            <a:r>
              <a:rPr lang="en-CA" sz="1050" dirty="0"/>
              <a:t> is a partnership project between Addictions &amp; Mental Health Ontario, Canadian Mental Health Association, Ontario &amp; Health Quality Ontario to promote and support </a:t>
            </a:r>
            <a:r>
              <a:rPr lang="en-CA" sz="1050" b="1" i="1" dirty="0"/>
              <a:t>quality improvement </a:t>
            </a:r>
            <a:r>
              <a:rPr lang="en-CA" sz="1050" dirty="0"/>
              <a:t>(QI) in the </a:t>
            </a:r>
            <a:r>
              <a:rPr lang="en-CA" sz="1050" b="1" i="1" dirty="0"/>
              <a:t>community mental health and addictions sector</a:t>
            </a:r>
            <a:r>
              <a:rPr lang="en-CA" sz="1050" dirty="0"/>
              <a:t>. </a:t>
            </a:r>
          </a:p>
          <a:p>
            <a:pPr marL="0" indent="0">
              <a:buNone/>
            </a:pPr>
            <a:endParaRPr lang="en-CA" sz="1050" dirty="0"/>
          </a:p>
          <a:p>
            <a:pPr marL="0" indent="0">
              <a:buNone/>
            </a:pPr>
            <a:r>
              <a:rPr lang="en-CA" sz="1050" b="1" dirty="0"/>
              <a:t>E-QIP</a:t>
            </a:r>
            <a:r>
              <a:rPr lang="en-CA" sz="1050" dirty="0"/>
              <a:t> is based on the sectors existing commitment to providing high quality, person-centered care to individuals and families. </a:t>
            </a:r>
          </a:p>
          <a:p>
            <a:pPr marL="0" indent="0">
              <a:buNone/>
            </a:pPr>
            <a:endParaRPr lang="en-CA" sz="1013" dirty="0"/>
          </a:p>
          <a:p>
            <a:pPr marL="0" indent="0">
              <a:buNone/>
            </a:pPr>
            <a:endParaRPr lang="en-CA" sz="1013" dirty="0"/>
          </a:p>
          <a:p>
            <a:endParaRPr lang="en-CA" sz="1013" dirty="0"/>
          </a:p>
          <a:p>
            <a:endParaRPr lang="en-CA" sz="1013" dirty="0"/>
          </a:p>
          <a:p>
            <a:endParaRPr lang="en-CA" dirty="0"/>
          </a:p>
        </p:txBody>
      </p:sp>
      <p:pic>
        <p:nvPicPr>
          <p:cNvPr id="2" name="Picture 1">
            <a:extLst>
              <a:ext uri="{FF2B5EF4-FFF2-40B4-BE49-F238E27FC236}">
                <a16:creationId xmlns:a16="http://schemas.microsoft.com/office/drawing/2014/main" id="{BE637E9C-CA23-4B9C-BC8B-293DA8674E9A}"/>
              </a:ext>
            </a:extLst>
          </p:cNvPr>
          <p:cNvPicPr>
            <a:picLocks noChangeAspect="1"/>
          </p:cNvPicPr>
          <p:nvPr/>
        </p:nvPicPr>
        <p:blipFill>
          <a:blip r:embed="rId3"/>
          <a:stretch>
            <a:fillRect/>
          </a:stretch>
        </p:blipFill>
        <p:spPr>
          <a:xfrm>
            <a:off x="3527719" y="2186120"/>
            <a:ext cx="5661872" cy="3279231"/>
          </a:xfrm>
          <a:prstGeom prst="rect">
            <a:avLst/>
          </a:prstGeom>
        </p:spPr>
      </p:pic>
      <p:sp>
        <p:nvSpPr>
          <p:cNvPr id="6" name="Slide Number Placeholder 5"/>
          <p:cNvSpPr>
            <a:spLocks noGrp="1"/>
          </p:cNvSpPr>
          <p:nvPr>
            <p:ph type="sldNum" sz="quarter" idx="12"/>
          </p:nvPr>
        </p:nvSpPr>
        <p:spPr/>
        <p:txBody>
          <a:bodyPr/>
          <a:lstStyle/>
          <a:p>
            <a:pPr defTabSz="257150">
              <a:defRPr/>
            </a:pPr>
            <a:fld id="{836719EB-093B-8048-9001-01D864DF58AF}" type="slidenum">
              <a:rPr lang="en-US">
                <a:solidFill>
                  <a:prstClr val="black"/>
                </a:solidFill>
              </a:rPr>
              <a:pPr defTabSz="257150">
                <a:defRPr/>
              </a:pPr>
              <a:t>22</a:t>
            </a:fld>
            <a:endParaRPr lang="en-US" dirty="0">
              <a:solidFill>
                <a:prstClr val="black"/>
              </a:solidFill>
            </a:endParaRPr>
          </a:p>
        </p:txBody>
      </p:sp>
      <p:sp>
        <p:nvSpPr>
          <p:cNvPr id="8" name="Title 1">
            <a:extLst>
              <a:ext uri="{FF2B5EF4-FFF2-40B4-BE49-F238E27FC236}">
                <a16:creationId xmlns:a16="http://schemas.microsoft.com/office/drawing/2014/main" id="{E5C9E7A1-A1D9-40A1-BFC1-C5E0AF800DDF}"/>
              </a:ext>
            </a:extLst>
          </p:cNvPr>
          <p:cNvSpPr>
            <a:spLocks noGrp="1"/>
          </p:cNvSpPr>
          <p:nvPr>
            <p:ph type="title"/>
          </p:nvPr>
        </p:nvSpPr>
        <p:spPr>
          <a:xfrm>
            <a:off x="800100" y="683121"/>
            <a:ext cx="7543800" cy="1088068"/>
          </a:xfrm>
        </p:spPr>
        <p:txBody>
          <a:bodyPr/>
          <a:lstStyle/>
          <a:p>
            <a:pPr algn="ctr"/>
            <a:r>
              <a:rPr lang="en-US" dirty="0"/>
              <a:t>Excellence through Quality Improvement Project </a:t>
            </a:r>
          </a:p>
        </p:txBody>
      </p:sp>
    </p:spTree>
    <p:extLst>
      <p:ext uri="{BB962C8B-B14F-4D97-AF65-F5344CB8AC3E}">
        <p14:creationId xmlns:p14="http://schemas.microsoft.com/office/powerpoint/2010/main" val="2985115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sz="2700" dirty="0"/>
              <a:t>Working together to achieve a quality culture</a:t>
            </a:r>
          </a:p>
        </p:txBody>
      </p:sp>
      <p:pic>
        <p:nvPicPr>
          <p:cNvPr id="7" name="Content Placeholder 6"/>
          <p:cNvPicPr>
            <a:picLocks noGrp="1" noChangeAspect="1"/>
          </p:cNvPicPr>
          <p:nvPr>
            <p:ph idx="1"/>
          </p:nvPr>
        </p:nvPicPr>
        <p:blipFill>
          <a:blip r:embed="rId2"/>
          <a:stretch>
            <a:fillRect/>
          </a:stretch>
        </p:blipFill>
        <p:spPr>
          <a:xfrm>
            <a:off x="734635" y="2149444"/>
            <a:ext cx="7465337" cy="3552654"/>
          </a:xfrm>
        </p:spPr>
      </p:pic>
      <p:sp>
        <p:nvSpPr>
          <p:cNvPr id="6" name="Slide Number Placeholder 5"/>
          <p:cNvSpPr>
            <a:spLocks noGrp="1"/>
          </p:cNvSpPr>
          <p:nvPr>
            <p:ph type="sldNum" sz="quarter" idx="12"/>
          </p:nvPr>
        </p:nvSpPr>
        <p:spPr/>
        <p:txBody>
          <a:bodyPr/>
          <a:lstStyle/>
          <a:p>
            <a:pPr defTabSz="685749">
              <a:defRPr/>
            </a:pPr>
            <a:fld id="{836719EB-093B-8048-9001-01D864DF58AF}" type="slidenum">
              <a:rPr lang="en-US">
                <a:solidFill>
                  <a:prstClr val="white"/>
                </a:solidFill>
              </a:rPr>
              <a:pPr defTabSz="685749">
                <a:defRPr/>
              </a:pPr>
              <a:t>23</a:t>
            </a:fld>
            <a:endParaRPr lang="en-US" dirty="0">
              <a:solidFill>
                <a:prstClr val="white"/>
              </a:solidFill>
            </a:endParaRPr>
          </a:p>
        </p:txBody>
      </p:sp>
    </p:spTree>
    <p:extLst>
      <p:ext uri="{BB962C8B-B14F-4D97-AF65-F5344CB8AC3E}">
        <p14:creationId xmlns:p14="http://schemas.microsoft.com/office/powerpoint/2010/main" val="2295175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7718" y="2689016"/>
            <a:ext cx="2504852" cy="738664"/>
          </a:xfrm>
          <a:prstGeom prst="rect">
            <a:avLst/>
          </a:prstGeom>
          <a:noFill/>
        </p:spPr>
        <p:txBody>
          <a:bodyPr wrap="square" rtlCol="0">
            <a:spAutoFit/>
          </a:bodyPr>
          <a:lstStyle/>
          <a:p>
            <a:pPr defTabSz="685749" fontAlgn="auto">
              <a:spcBef>
                <a:spcPts val="0"/>
              </a:spcBef>
              <a:spcAft>
                <a:spcPts val="0"/>
              </a:spcAft>
              <a:defRPr/>
            </a:pPr>
            <a:r>
              <a:rPr lang="en-US" sz="2100" b="1" u="none" dirty="0">
                <a:solidFill>
                  <a:srgbClr val="3CAA9D"/>
                </a:solidFill>
                <a:ea typeface="+mn-ea"/>
                <a:cs typeface="Arial" panose="020B0604020202020204" pitchFamily="34" charset="0"/>
              </a:rPr>
              <a:t>The Model for Improvement </a:t>
            </a:r>
          </a:p>
        </p:txBody>
      </p:sp>
      <p:sp>
        <p:nvSpPr>
          <p:cNvPr id="9" name="Slide Number Placeholder 4">
            <a:extLst>
              <a:ext uri="{FF2B5EF4-FFF2-40B4-BE49-F238E27FC236}">
                <a16:creationId xmlns:a16="http://schemas.microsoft.com/office/drawing/2014/main" id="{C991F415-5B83-4BA4-94E1-DABF459BE054}"/>
              </a:ext>
            </a:extLst>
          </p:cNvPr>
          <p:cNvSpPr>
            <a:spLocks noGrp="1"/>
          </p:cNvSpPr>
          <p:nvPr>
            <p:ph type="sldNum" sz="quarter" idx="12"/>
          </p:nvPr>
        </p:nvSpPr>
        <p:spPr>
          <a:xfrm>
            <a:off x="7425351" y="5702096"/>
            <a:ext cx="984019" cy="273844"/>
          </a:xfrm>
        </p:spPr>
        <p:txBody>
          <a:bodyPr/>
          <a:lstStyle/>
          <a:p>
            <a:pPr defTabSz="192867">
              <a:defRPr/>
            </a:pPr>
            <a:fld id="{836719EB-093B-8048-9001-01D864DF58AF}" type="slidenum">
              <a:rPr lang="en-US">
                <a:solidFill>
                  <a:prstClr val="white"/>
                </a:solidFill>
              </a:rPr>
              <a:pPr defTabSz="192867">
                <a:defRPr/>
              </a:pPr>
              <a:t>24</a:t>
            </a:fld>
            <a:endParaRPr lang="en-US" dirty="0">
              <a:solidFill>
                <a:prstClr val="white"/>
              </a:solidFill>
            </a:endParaRPr>
          </a:p>
        </p:txBody>
      </p:sp>
      <p:grpSp>
        <p:nvGrpSpPr>
          <p:cNvPr id="3" name="Group 2"/>
          <p:cNvGrpSpPr/>
          <p:nvPr/>
        </p:nvGrpSpPr>
        <p:grpSpPr>
          <a:xfrm>
            <a:off x="2386112" y="1934486"/>
            <a:ext cx="3803895" cy="4041454"/>
            <a:chOff x="2216430" y="1471146"/>
            <a:chExt cx="3803895" cy="4041454"/>
          </a:xfrm>
        </p:grpSpPr>
        <p:pic>
          <p:nvPicPr>
            <p:cNvPr id="6" name="Picture 5">
              <a:extLst>
                <a:ext uri="{FF2B5EF4-FFF2-40B4-BE49-F238E27FC236}">
                  <a16:creationId xmlns:a16="http://schemas.microsoft.com/office/drawing/2014/main" id="{F9198E3F-1700-430D-85A8-36C3ABC63E68}"/>
                </a:ext>
              </a:extLst>
            </p:cNvPr>
            <p:cNvPicPr>
              <a:picLocks noChangeAspect="1"/>
            </p:cNvPicPr>
            <p:nvPr/>
          </p:nvPicPr>
          <p:blipFill>
            <a:blip r:embed="rId3"/>
            <a:stretch>
              <a:fillRect/>
            </a:stretch>
          </p:blipFill>
          <p:spPr>
            <a:xfrm>
              <a:off x="2973271" y="1708553"/>
              <a:ext cx="3047054" cy="3804047"/>
            </a:xfrm>
            <a:prstGeom prst="rect">
              <a:avLst/>
            </a:prstGeom>
          </p:spPr>
        </p:pic>
        <p:sp>
          <p:nvSpPr>
            <p:cNvPr id="7" name="Oval 6">
              <a:extLst>
                <a:ext uri="{FF2B5EF4-FFF2-40B4-BE49-F238E27FC236}">
                  <a16:creationId xmlns:a16="http://schemas.microsoft.com/office/drawing/2014/main" id="{536BE275-EE16-436E-A433-08DAFF3ED0FE}"/>
                </a:ext>
              </a:extLst>
            </p:cNvPr>
            <p:cNvSpPr/>
            <p:nvPr/>
          </p:nvSpPr>
          <p:spPr>
            <a:xfrm>
              <a:off x="2216430" y="1471146"/>
              <a:ext cx="3230218" cy="11231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u="none">
                <a:solidFill>
                  <a:prstClr val="white"/>
                </a:solidFill>
              </a:endParaRPr>
            </a:p>
          </p:txBody>
        </p:sp>
      </p:grpSp>
    </p:spTree>
    <p:extLst>
      <p:ext uri="{BB962C8B-B14F-4D97-AF65-F5344CB8AC3E}">
        <p14:creationId xmlns:p14="http://schemas.microsoft.com/office/powerpoint/2010/main" val="3515093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3511E-9229-49E0-9A0E-9652BC513A88}"/>
              </a:ext>
            </a:extLst>
          </p:cNvPr>
          <p:cNvSpPr>
            <a:spLocks noGrp="1"/>
          </p:cNvSpPr>
          <p:nvPr>
            <p:ph type="title"/>
          </p:nvPr>
        </p:nvSpPr>
        <p:spPr/>
        <p:txBody>
          <a:bodyPr/>
          <a:lstStyle/>
          <a:p>
            <a:pPr algn="ctr"/>
            <a:r>
              <a:rPr lang="en-US" dirty="0"/>
              <a:t>CMHA Toronto </a:t>
            </a:r>
          </a:p>
        </p:txBody>
      </p:sp>
      <p:sp>
        <p:nvSpPr>
          <p:cNvPr id="3" name="Content Placeholder 2">
            <a:extLst>
              <a:ext uri="{FF2B5EF4-FFF2-40B4-BE49-F238E27FC236}">
                <a16:creationId xmlns:a16="http://schemas.microsoft.com/office/drawing/2014/main" id="{F685D3C8-A2FF-4DD7-B6CE-90B4F74B8C97}"/>
              </a:ext>
            </a:extLst>
          </p:cNvPr>
          <p:cNvSpPr>
            <a:spLocks noGrp="1"/>
          </p:cNvSpPr>
          <p:nvPr>
            <p:ph idx="1"/>
          </p:nvPr>
        </p:nvSpPr>
        <p:spPr/>
        <p:txBody>
          <a:bodyPr>
            <a:normAutofit fontScale="92500" lnSpcReduction="10000"/>
          </a:bodyPr>
          <a:lstStyle/>
          <a:p>
            <a:r>
              <a:rPr lang="en-US" b="1" u="sng" dirty="0"/>
              <a:t>Problem Statement #1:</a:t>
            </a:r>
          </a:p>
          <a:p>
            <a:r>
              <a:rPr lang="en-US" dirty="0"/>
              <a:t>Since 2015 CMHA Toronto clients with a diagnosis of a psychotic disorder receiving ICM services </a:t>
            </a:r>
            <a:r>
              <a:rPr lang="en-US" b="1" dirty="0"/>
              <a:t>have not experienced a significant reduction in unmet needs related to physical health </a:t>
            </a:r>
            <a:r>
              <a:rPr lang="en-US" dirty="0"/>
              <a:t>(range: -5% reduction to 4% increase in unmet need). </a:t>
            </a:r>
          </a:p>
          <a:p>
            <a:r>
              <a:rPr lang="en-US" dirty="0"/>
              <a:t>This impacts current clients as clients with unmet physical health needs are more likely to have chronic medical conditions which impact their quality of life and increases risk of death and/or physical disability. They are also more likely to remain in service for longer thereby increasing wait time for service for ICM services. This also impacts staff who may feel ineffective in addressing the needs of clients. This also increases the amount of time staff spend with clients with unmet physical health needs which decreases their availability for other clients.</a:t>
            </a:r>
          </a:p>
          <a:p>
            <a:r>
              <a:rPr lang="en-US" dirty="0"/>
              <a:t> </a:t>
            </a:r>
          </a:p>
          <a:p>
            <a:r>
              <a:rPr lang="en-US" b="1" u="sng" dirty="0"/>
              <a:t>Problem Statement #2</a:t>
            </a:r>
          </a:p>
          <a:p>
            <a:r>
              <a:rPr lang="en-US" dirty="0"/>
              <a:t>Since 2015 CMHA clients with a diagnosis of a psychotic disorder receiving ICM services </a:t>
            </a:r>
            <a:r>
              <a:rPr lang="en-US" b="1" dirty="0"/>
              <a:t>have not experienced a significant reduction in unmet needs related to alcohol use </a:t>
            </a:r>
            <a:r>
              <a:rPr lang="en-US" dirty="0"/>
              <a:t>(range: -13% reduction to 5% increase in unmet needs). </a:t>
            </a:r>
          </a:p>
          <a:p>
            <a:r>
              <a:rPr lang="en-US" dirty="0"/>
              <a:t>This impacts current clients because problematic alcohol use is associated with repeat ED visits, criminal justice involvement, homeliness, risk of eviction, violence,  and loss of family support.  This also impacts staff who may feel ineffective in addressing the needs of clients. </a:t>
            </a:r>
          </a:p>
          <a:p>
            <a:endParaRPr lang="en-US" dirty="0"/>
          </a:p>
        </p:txBody>
      </p:sp>
      <p:sp>
        <p:nvSpPr>
          <p:cNvPr id="5" name="Slide Number Placeholder 4">
            <a:extLst>
              <a:ext uri="{FF2B5EF4-FFF2-40B4-BE49-F238E27FC236}">
                <a16:creationId xmlns:a16="http://schemas.microsoft.com/office/drawing/2014/main" id="{A684036F-FAD0-4BD8-B1D5-E59163227C25}"/>
              </a:ext>
            </a:extLst>
          </p:cNvPr>
          <p:cNvSpPr>
            <a:spLocks noGrp="1"/>
          </p:cNvSpPr>
          <p:nvPr>
            <p:ph type="sldNum" sz="quarter" idx="12"/>
          </p:nvPr>
        </p:nvSpPr>
        <p:spPr/>
        <p:txBody>
          <a:bodyPr/>
          <a:lstStyle/>
          <a:p>
            <a:pPr defTabSz="257156"/>
            <a:fld id="{836719EB-093B-8048-9001-01D864DF58AF}" type="slidenum">
              <a:rPr lang="en-US" smtClean="0">
                <a:solidFill>
                  <a:prstClr val="white"/>
                </a:solidFill>
              </a:rPr>
              <a:pPr defTabSz="257156"/>
              <a:t>25</a:t>
            </a:fld>
            <a:endParaRPr lang="en-US" dirty="0">
              <a:solidFill>
                <a:prstClr val="white"/>
              </a:solidFill>
            </a:endParaRPr>
          </a:p>
        </p:txBody>
      </p:sp>
    </p:spTree>
    <p:extLst>
      <p:ext uri="{BB962C8B-B14F-4D97-AF65-F5344CB8AC3E}">
        <p14:creationId xmlns:p14="http://schemas.microsoft.com/office/powerpoint/2010/main" val="2664848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7718" y="2689016"/>
            <a:ext cx="2504852" cy="738664"/>
          </a:xfrm>
          <a:prstGeom prst="rect">
            <a:avLst/>
          </a:prstGeom>
          <a:noFill/>
        </p:spPr>
        <p:txBody>
          <a:bodyPr wrap="square" rtlCol="0">
            <a:spAutoFit/>
          </a:bodyPr>
          <a:lstStyle/>
          <a:p>
            <a:pPr defTabSz="685749" fontAlgn="auto">
              <a:spcBef>
                <a:spcPts val="0"/>
              </a:spcBef>
              <a:spcAft>
                <a:spcPts val="0"/>
              </a:spcAft>
              <a:defRPr/>
            </a:pPr>
            <a:r>
              <a:rPr lang="en-US" sz="2100" b="1" u="none" dirty="0">
                <a:solidFill>
                  <a:srgbClr val="3CAA9D"/>
                </a:solidFill>
                <a:ea typeface="+mn-ea"/>
                <a:cs typeface="Arial" panose="020B0604020202020204" pitchFamily="34" charset="0"/>
              </a:rPr>
              <a:t>The Model for Improvement </a:t>
            </a:r>
          </a:p>
        </p:txBody>
      </p:sp>
      <p:sp>
        <p:nvSpPr>
          <p:cNvPr id="9" name="Slide Number Placeholder 4">
            <a:extLst>
              <a:ext uri="{FF2B5EF4-FFF2-40B4-BE49-F238E27FC236}">
                <a16:creationId xmlns:a16="http://schemas.microsoft.com/office/drawing/2014/main" id="{C991F415-5B83-4BA4-94E1-DABF459BE054}"/>
              </a:ext>
            </a:extLst>
          </p:cNvPr>
          <p:cNvSpPr>
            <a:spLocks noGrp="1"/>
          </p:cNvSpPr>
          <p:nvPr>
            <p:ph type="sldNum" sz="quarter" idx="12"/>
          </p:nvPr>
        </p:nvSpPr>
        <p:spPr>
          <a:xfrm>
            <a:off x="7425351" y="5702096"/>
            <a:ext cx="984019" cy="273844"/>
          </a:xfrm>
        </p:spPr>
        <p:txBody>
          <a:bodyPr/>
          <a:lstStyle/>
          <a:p>
            <a:pPr defTabSz="192867">
              <a:defRPr/>
            </a:pPr>
            <a:fld id="{836719EB-093B-8048-9001-01D864DF58AF}" type="slidenum">
              <a:rPr lang="en-US">
                <a:solidFill>
                  <a:prstClr val="white"/>
                </a:solidFill>
              </a:rPr>
              <a:pPr defTabSz="192867">
                <a:defRPr/>
              </a:pPr>
              <a:t>26</a:t>
            </a:fld>
            <a:endParaRPr lang="en-US" dirty="0">
              <a:solidFill>
                <a:prstClr val="white"/>
              </a:solidFill>
            </a:endParaRPr>
          </a:p>
        </p:txBody>
      </p:sp>
      <p:grpSp>
        <p:nvGrpSpPr>
          <p:cNvPr id="3" name="Group 2"/>
          <p:cNvGrpSpPr/>
          <p:nvPr/>
        </p:nvGrpSpPr>
        <p:grpSpPr>
          <a:xfrm>
            <a:off x="2516551" y="2034971"/>
            <a:ext cx="3833712" cy="3804047"/>
            <a:chOff x="2186613" y="1708553"/>
            <a:chExt cx="3833712" cy="3804047"/>
          </a:xfrm>
        </p:grpSpPr>
        <p:pic>
          <p:nvPicPr>
            <p:cNvPr id="6" name="Picture 5">
              <a:extLst>
                <a:ext uri="{FF2B5EF4-FFF2-40B4-BE49-F238E27FC236}">
                  <a16:creationId xmlns:a16="http://schemas.microsoft.com/office/drawing/2014/main" id="{F9198E3F-1700-430D-85A8-36C3ABC63E68}"/>
                </a:ext>
              </a:extLst>
            </p:cNvPr>
            <p:cNvPicPr>
              <a:picLocks noChangeAspect="1"/>
            </p:cNvPicPr>
            <p:nvPr/>
          </p:nvPicPr>
          <p:blipFill>
            <a:blip r:embed="rId3"/>
            <a:stretch>
              <a:fillRect/>
            </a:stretch>
          </p:blipFill>
          <p:spPr>
            <a:xfrm>
              <a:off x="2973271" y="1708553"/>
              <a:ext cx="3047054" cy="3804047"/>
            </a:xfrm>
            <a:prstGeom prst="rect">
              <a:avLst/>
            </a:prstGeom>
          </p:spPr>
        </p:pic>
        <p:sp>
          <p:nvSpPr>
            <p:cNvPr id="7" name="Oval 6">
              <a:extLst>
                <a:ext uri="{FF2B5EF4-FFF2-40B4-BE49-F238E27FC236}">
                  <a16:creationId xmlns:a16="http://schemas.microsoft.com/office/drawing/2014/main" id="{536BE275-EE16-436E-A433-08DAFF3ED0FE}"/>
                </a:ext>
              </a:extLst>
            </p:cNvPr>
            <p:cNvSpPr/>
            <p:nvPr/>
          </p:nvSpPr>
          <p:spPr>
            <a:xfrm>
              <a:off x="2186613" y="2127455"/>
              <a:ext cx="3230218" cy="11231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u="none">
                <a:solidFill>
                  <a:prstClr val="white"/>
                </a:solidFill>
              </a:endParaRPr>
            </a:p>
          </p:txBody>
        </p:sp>
      </p:grpSp>
    </p:spTree>
    <p:extLst>
      <p:ext uri="{BB962C8B-B14F-4D97-AF65-F5344CB8AC3E}">
        <p14:creationId xmlns:p14="http://schemas.microsoft.com/office/powerpoint/2010/main" val="3457738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D6A9D03-1BAC-4977-8196-3748EF63E3DD}"/>
              </a:ext>
            </a:extLst>
          </p:cNvPr>
          <p:cNvSpPr>
            <a:spLocks noGrp="1"/>
          </p:cNvSpPr>
          <p:nvPr>
            <p:ph type="ftr" sz="quarter" idx="11"/>
          </p:nvPr>
        </p:nvSpPr>
        <p:spPr/>
        <p:txBody>
          <a:bodyPr/>
          <a:lstStyle/>
          <a:p>
            <a:r>
              <a:rPr lang="en-CA">
                <a:solidFill>
                  <a:prstClr val="white"/>
                </a:solidFill>
              </a:rPr>
              <a:t>E-QIP October Advisory Committee</a:t>
            </a:r>
            <a:endParaRPr lang="en-CA" dirty="0">
              <a:solidFill>
                <a:prstClr val="white"/>
              </a:solidFill>
            </a:endParaRPr>
          </a:p>
        </p:txBody>
      </p:sp>
      <p:sp>
        <p:nvSpPr>
          <p:cNvPr id="5" name="Slide Number Placeholder 4">
            <a:extLst>
              <a:ext uri="{FF2B5EF4-FFF2-40B4-BE49-F238E27FC236}">
                <a16:creationId xmlns:a16="http://schemas.microsoft.com/office/drawing/2014/main" id="{DB5A0107-6933-4DFE-841E-4FC638B4A919}"/>
              </a:ext>
            </a:extLst>
          </p:cNvPr>
          <p:cNvSpPr>
            <a:spLocks noGrp="1"/>
          </p:cNvSpPr>
          <p:nvPr>
            <p:ph type="sldNum" sz="quarter" idx="12"/>
          </p:nvPr>
        </p:nvSpPr>
        <p:spPr/>
        <p:txBody>
          <a:bodyPr/>
          <a:lstStyle/>
          <a:p>
            <a:pPr defTabSz="257156"/>
            <a:fld id="{836719EB-093B-8048-9001-01D864DF58AF}" type="slidenum">
              <a:rPr lang="en-US" smtClean="0">
                <a:solidFill>
                  <a:prstClr val="white"/>
                </a:solidFill>
              </a:rPr>
              <a:pPr defTabSz="257156"/>
              <a:t>27</a:t>
            </a:fld>
            <a:endParaRPr lang="en-US" dirty="0">
              <a:solidFill>
                <a:prstClr val="white"/>
              </a:solidFill>
            </a:endParaRPr>
          </a:p>
        </p:txBody>
      </p:sp>
      <p:pic>
        <p:nvPicPr>
          <p:cNvPr id="6" name="Picture 5">
            <a:extLst>
              <a:ext uri="{FF2B5EF4-FFF2-40B4-BE49-F238E27FC236}">
                <a16:creationId xmlns:a16="http://schemas.microsoft.com/office/drawing/2014/main" id="{0242D5AB-F155-40EE-9ECA-4569367E16B9}"/>
              </a:ext>
            </a:extLst>
          </p:cNvPr>
          <p:cNvPicPr>
            <a:picLocks noChangeAspect="1"/>
          </p:cNvPicPr>
          <p:nvPr/>
        </p:nvPicPr>
        <p:blipFill>
          <a:blip r:embed="rId2"/>
          <a:stretch>
            <a:fillRect/>
          </a:stretch>
        </p:blipFill>
        <p:spPr>
          <a:xfrm>
            <a:off x="5293096" y="956641"/>
            <a:ext cx="2668153" cy="1826430"/>
          </a:xfrm>
          <a:prstGeom prst="rect">
            <a:avLst/>
          </a:prstGeom>
        </p:spPr>
      </p:pic>
      <p:pic>
        <p:nvPicPr>
          <p:cNvPr id="8" name="Picture 7">
            <a:extLst>
              <a:ext uri="{FF2B5EF4-FFF2-40B4-BE49-F238E27FC236}">
                <a16:creationId xmlns:a16="http://schemas.microsoft.com/office/drawing/2014/main" id="{2F43AB6D-545D-42AF-8569-E6697F4290E7}"/>
              </a:ext>
            </a:extLst>
          </p:cNvPr>
          <p:cNvPicPr>
            <a:picLocks noChangeAspect="1"/>
          </p:cNvPicPr>
          <p:nvPr/>
        </p:nvPicPr>
        <p:blipFill>
          <a:blip r:embed="rId3"/>
          <a:stretch>
            <a:fillRect/>
          </a:stretch>
        </p:blipFill>
        <p:spPr>
          <a:xfrm>
            <a:off x="195379" y="1076060"/>
            <a:ext cx="4737002" cy="2757155"/>
          </a:xfrm>
          <a:prstGeom prst="rect">
            <a:avLst/>
          </a:prstGeom>
        </p:spPr>
      </p:pic>
      <p:pic>
        <p:nvPicPr>
          <p:cNvPr id="10" name="Picture 9">
            <a:extLst>
              <a:ext uri="{FF2B5EF4-FFF2-40B4-BE49-F238E27FC236}">
                <a16:creationId xmlns:a16="http://schemas.microsoft.com/office/drawing/2014/main" id="{6932BE98-E492-4F5D-ACE1-A310527C22D5}"/>
              </a:ext>
            </a:extLst>
          </p:cNvPr>
          <p:cNvPicPr>
            <a:picLocks noChangeAspect="1"/>
          </p:cNvPicPr>
          <p:nvPr/>
        </p:nvPicPr>
        <p:blipFill>
          <a:blip r:embed="rId4"/>
          <a:stretch>
            <a:fillRect/>
          </a:stretch>
        </p:blipFill>
        <p:spPr>
          <a:xfrm>
            <a:off x="3816818" y="4208471"/>
            <a:ext cx="4627265" cy="1367147"/>
          </a:xfrm>
          <a:prstGeom prst="rect">
            <a:avLst/>
          </a:prstGeom>
        </p:spPr>
      </p:pic>
      <p:sp>
        <p:nvSpPr>
          <p:cNvPr id="11" name="Oval 10">
            <a:extLst>
              <a:ext uri="{FF2B5EF4-FFF2-40B4-BE49-F238E27FC236}">
                <a16:creationId xmlns:a16="http://schemas.microsoft.com/office/drawing/2014/main" id="{411EC2AF-508B-4FB2-9520-F54F5CC9E3B9}"/>
              </a:ext>
            </a:extLst>
          </p:cNvPr>
          <p:cNvSpPr/>
          <p:nvPr/>
        </p:nvSpPr>
        <p:spPr>
          <a:xfrm>
            <a:off x="0" y="1284636"/>
            <a:ext cx="3250096" cy="3578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u="none">
              <a:solidFill>
                <a:prstClr val="white"/>
              </a:solidFill>
            </a:endParaRPr>
          </a:p>
        </p:txBody>
      </p:sp>
      <p:sp>
        <p:nvSpPr>
          <p:cNvPr id="12" name="Oval 11">
            <a:extLst>
              <a:ext uri="{FF2B5EF4-FFF2-40B4-BE49-F238E27FC236}">
                <a16:creationId xmlns:a16="http://schemas.microsoft.com/office/drawing/2014/main" id="{A203C77A-19E7-4D92-9656-E9CC67B2234C}"/>
              </a:ext>
            </a:extLst>
          </p:cNvPr>
          <p:cNvSpPr/>
          <p:nvPr/>
        </p:nvSpPr>
        <p:spPr>
          <a:xfrm>
            <a:off x="3816818" y="4998279"/>
            <a:ext cx="3965525" cy="4270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u="none" dirty="0">
              <a:solidFill>
                <a:prstClr val="white"/>
              </a:solidFill>
            </a:endParaRPr>
          </a:p>
        </p:txBody>
      </p:sp>
      <p:pic>
        <p:nvPicPr>
          <p:cNvPr id="13" name="Picture 12">
            <a:extLst>
              <a:ext uri="{FF2B5EF4-FFF2-40B4-BE49-F238E27FC236}">
                <a16:creationId xmlns:a16="http://schemas.microsoft.com/office/drawing/2014/main" id="{5D91A4A0-9CA5-45F0-9055-C43FEB7B745E}"/>
              </a:ext>
            </a:extLst>
          </p:cNvPr>
          <p:cNvPicPr>
            <a:picLocks noChangeAspect="1"/>
          </p:cNvPicPr>
          <p:nvPr/>
        </p:nvPicPr>
        <p:blipFill>
          <a:blip r:embed="rId5"/>
          <a:stretch>
            <a:fillRect/>
          </a:stretch>
        </p:blipFill>
        <p:spPr>
          <a:xfrm>
            <a:off x="5486261" y="2196644"/>
            <a:ext cx="2474987" cy="1323141"/>
          </a:xfrm>
          <a:prstGeom prst="rect">
            <a:avLst/>
          </a:prstGeom>
        </p:spPr>
      </p:pic>
      <p:pic>
        <p:nvPicPr>
          <p:cNvPr id="14" name="Picture 13">
            <a:extLst>
              <a:ext uri="{FF2B5EF4-FFF2-40B4-BE49-F238E27FC236}">
                <a16:creationId xmlns:a16="http://schemas.microsoft.com/office/drawing/2014/main" id="{485484E6-E4FB-4394-8485-7D5A8279E609}"/>
              </a:ext>
            </a:extLst>
          </p:cNvPr>
          <p:cNvPicPr>
            <a:picLocks noChangeAspect="1"/>
          </p:cNvPicPr>
          <p:nvPr/>
        </p:nvPicPr>
        <p:blipFill>
          <a:blip r:embed="rId6"/>
          <a:stretch>
            <a:fillRect/>
          </a:stretch>
        </p:blipFill>
        <p:spPr>
          <a:xfrm>
            <a:off x="319562" y="4234400"/>
            <a:ext cx="2610975" cy="763875"/>
          </a:xfrm>
          <a:prstGeom prst="rect">
            <a:avLst/>
          </a:prstGeom>
        </p:spPr>
      </p:pic>
    </p:spTree>
    <p:extLst>
      <p:ext uri="{BB962C8B-B14F-4D97-AF65-F5344CB8AC3E}">
        <p14:creationId xmlns:p14="http://schemas.microsoft.com/office/powerpoint/2010/main" val="423022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7718" y="2689016"/>
            <a:ext cx="2504852" cy="738664"/>
          </a:xfrm>
          <a:prstGeom prst="rect">
            <a:avLst/>
          </a:prstGeom>
          <a:noFill/>
        </p:spPr>
        <p:txBody>
          <a:bodyPr wrap="square" rtlCol="0">
            <a:spAutoFit/>
          </a:bodyPr>
          <a:lstStyle/>
          <a:p>
            <a:pPr defTabSz="685749" fontAlgn="auto">
              <a:spcBef>
                <a:spcPts val="0"/>
              </a:spcBef>
              <a:spcAft>
                <a:spcPts val="0"/>
              </a:spcAft>
              <a:defRPr/>
            </a:pPr>
            <a:r>
              <a:rPr lang="en-US" sz="2100" b="1" u="none" dirty="0">
                <a:solidFill>
                  <a:srgbClr val="3CAA9D"/>
                </a:solidFill>
                <a:ea typeface="+mn-ea"/>
                <a:cs typeface="Arial" panose="020B0604020202020204" pitchFamily="34" charset="0"/>
              </a:rPr>
              <a:t>The Model for Improvement </a:t>
            </a:r>
          </a:p>
        </p:txBody>
      </p:sp>
      <p:sp>
        <p:nvSpPr>
          <p:cNvPr id="9" name="Slide Number Placeholder 4">
            <a:extLst>
              <a:ext uri="{FF2B5EF4-FFF2-40B4-BE49-F238E27FC236}">
                <a16:creationId xmlns:a16="http://schemas.microsoft.com/office/drawing/2014/main" id="{C991F415-5B83-4BA4-94E1-DABF459BE054}"/>
              </a:ext>
            </a:extLst>
          </p:cNvPr>
          <p:cNvSpPr>
            <a:spLocks noGrp="1"/>
          </p:cNvSpPr>
          <p:nvPr>
            <p:ph type="sldNum" sz="quarter" idx="12"/>
          </p:nvPr>
        </p:nvSpPr>
        <p:spPr>
          <a:xfrm>
            <a:off x="7425351" y="5702096"/>
            <a:ext cx="984019" cy="273844"/>
          </a:xfrm>
        </p:spPr>
        <p:txBody>
          <a:bodyPr/>
          <a:lstStyle/>
          <a:p>
            <a:pPr defTabSz="192867">
              <a:defRPr/>
            </a:pPr>
            <a:fld id="{836719EB-093B-8048-9001-01D864DF58AF}" type="slidenum">
              <a:rPr lang="en-US">
                <a:solidFill>
                  <a:prstClr val="white"/>
                </a:solidFill>
              </a:rPr>
              <a:pPr defTabSz="192867">
                <a:defRPr/>
              </a:pPr>
              <a:t>28</a:t>
            </a:fld>
            <a:endParaRPr lang="en-US" dirty="0">
              <a:solidFill>
                <a:prstClr val="white"/>
              </a:solidFill>
            </a:endParaRPr>
          </a:p>
        </p:txBody>
      </p:sp>
      <p:grpSp>
        <p:nvGrpSpPr>
          <p:cNvPr id="3" name="Group 2"/>
          <p:cNvGrpSpPr/>
          <p:nvPr/>
        </p:nvGrpSpPr>
        <p:grpSpPr>
          <a:xfrm>
            <a:off x="2345126" y="2034971"/>
            <a:ext cx="3684625" cy="3804047"/>
            <a:chOff x="2335700" y="1708553"/>
            <a:chExt cx="3684625" cy="3804047"/>
          </a:xfrm>
        </p:grpSpPr>
        <p:pic>
          <p:nvPicPr>
            <p:cNvPr id="6" name="Picture 5">
              <a:extLst>
                <a:ext uri="{FF2B5EF4-FFF2-40B4-BE49-F238E27FC236}">
                  <a16:creationId xmlns:a16="http://schemas.microsoft.com/office/drawing/2014/main" id="{F9198E3F-1700-430D-85A8-36C3ABC63E68}"/>
                </a:ext>
              </a:extLst>
            </p:cNvPr>
            <p:cNvPicPr>
              <a:picLocks noChangeAspect="1"/>
            </p:cNvPicPr>
            <p:nvPr/>
          </p:nvPicPr>
          <p:blipFill>
            <a:blip r:embed="rId3"/>
            <a:stretch>
              <a:fillRect/>
            </a:stretch>
          </p:blipFill>
          <p:spPr>
            <a:xfrm>
              <a:off x="2973271" y="1708553"/>
              <a:ext cx="3047054" cy="3804047"/>
            </a:xfrm>
            <a:prstGeom prst="rect">
              <a:avLst/>
            </a:prstGeom>
          </p:spPr>
        </p:pic>
        <p:sp>
          <p:nvSpPr>
            <p:cNvPr id="7" name="Oval 6">
              <a:extLst>
                <a:ext uri="{FF2B5EF4-FFF2-40B4-BE49-F238E27FC236}">
                  <a16:creationId xmlns:a16="http://schemas.microsoft.com/office/drawing/2014/main" id="{536BE275-EE16-436E-A433-08DAFF3ED0FE}"/>
                </a:ext>
              </a:extLst>
            </p:cNvPr>
            <p:cNvSpPr/>
            <p:nvPr/>
          </p:nvSpPr>
          <p:spPr>
            <a:xfrm>
              <a:off x="2335700" y="2843036"/>
              <a:ext cx="3230218" cy="11231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u="none">
                <a:solidFill>
                  <a:prstClr val="white"/>
                </a:solidFill>
              </a:endParaRPr>
            </a:p>
          </p:txBody>
        </p:sp>
      </p:grpSp>
    </p:spTree>
    <p:extLst>
      <p:ext uri="{BB962C8B-B14F-4D97-AF65-F5344CB8AC3E}">
        <p14:creationId xmlns:p14="http://schemas.microsoft.com/office/powerpoint/2010/main" val="2592932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Quality Standards</a:t>
            </a:r>
          </a:p>
        </p:txBody>
      </p:sp>
      <p:sp>
        <p:nvSpPr>
          <p:cNvPr id="3" name="Content Placeholder 2"/>
          <p:cNvSpPr>
            <a:spLocks noGrp="1"/>
          </p:cNvSpPr>
          <p:nvPr>
            <p:ph idx="1"/>
          </p:nvPr>
        </p:nvSpPr>
        <p:spPr>
          <a:xfrm>
            <a:off x="472184" y="1440553"/>
            <a:ext cx="8229600" cy="3143979"/>
          </a:xfrm>
        </p:spPr>
        <p:txBody>
          <a:bodyPr/>
          <a:lstStyle/>
          <a:p>
            <a:pPr>
              <a:lnSpc>
                <a:spcPct val="90000"/>
              </a:lnSpc>
              <a:spcAft>
                <a:spcPts val="1200"/>
              </a:spcAft>
            </a:pPr>
            <a:r>
              <a:rPr lang="en-CA"/>
              <a:t>Inform clinicians and patients what quality care </a:t>
            </a:r>
            <a:br>
              <a:rPr lang="en-CA"/>
            </a:br>
            <a:r>
              <a:rPr lang="en-CA"/>
              <a:t>looks like</a:t>
            </a:r>
          </a:p>
          <a:p>
            <a:pPr>
              <a:lnSpc>
                <a:spcPct val="90000"/>
              </a:lnSpc>
              <a:spcAft>
                <a:spcPts val="1200"/>
              </a:spcAft>
            </a:pPr>
            <a:r>
              <a:rPr lang="en-CA"/>
              <a:t>Focus on conditions where there are large variations</a:t>
            </a:r>
            <a:br>
              <a:rPr lang="en-CA"/>
            </a:br>
            <a:r>
              <a:rPr lang="en-CA"/>
              <a:t>in how care is delivered, or where there are gaps between the care provided in Ontario and the care patients should receive</a:t>
            </a:r>
          </a:p>
          <a:p>
            <a:pPr>
              <a:lnSpc>
                <a:spcPct val="90000"/>
              </a:lnSpc>
              <a:spcAft>
                <a:spcPts val="1200"/>
              </a:spcAft>
            </a:pPr>
            <a:r>
              <a:rPr lang="en-CA"/>
              <a:t>Are grounded in the best available evidence</a:t>
            </a:r>
          </a:p>
          <a:p>
            <a:pPr marL="360363" indent="-360363">
              <a:lnSpc>
                <a:spcPct val="90000"/>
              </a:lnSpc>
              <a:spcAft>
                <a:spcPts val="1200"/>
              </a:spcAft>
              <a:buFont typeface="Arial" panose="020B0604020202020204" pitchFamily="34" charset="0"/>
              <a:buChar char="•"/>
            </a:pPr>
            <a:endParaRPr lang="en-CA"/>
          </a:p>
          <a:p>
            <a:endParaRPr lang="en-CA"/>
          </a:p>
        </p:txBody>
      </p:sp>
      <p:pic>
        <p:nvPicPr>
          <p:cNvPr id="12" name="Picture 11">
            <a:extLst>
              <a:ext uri="{FF2B5EF4-FFF2-40B4-BE49-F238E27FC236}">
                <a16:creationId xmlns:a16="http://schemas.microsoft.com/office/drawing/2014/main" id="{E22E3327-D86C-43D8-86C4-4C7267113508}"/>
              </a:ext>
            </a:extLst>
          </p:cNvPr>
          <p:cNvPicPr>
            <a:picLocks noChangeAspect="1"/>
          </p:cNvPicPr>
          <p:nvPr/>
        </p:nvPicPr>
        <p:blipFill>
          <a:blip r:embed="rId3"/>
          <a:stretch>
            <a:fillRect/>
          </a:stretch>
        </p:blipFill>
        <p:spPr>
          <a:xfrm>
            <a:off x="1567860" y="4694261"/>
            <a:ext cx="1800000" cy="1797781"/>
          </a:xfrm>
          <a:prstGeom prst="rect">
            <a:avLst/>
          </a:prstGeom>
          <a:ln>
            <a:solidFill>
              <a:schemeClr val="tx1"/>
            </a:solidFill>
          </a:ln>
        </p:spPr>
      </p:pic>
      <p:pic>
        <p:nvPicPr>
          <p:cNvPr id="13" name="Picture 12">
            <a:extLst>
              <a:ext uri="{FF2B5EF4-FFF2-40B4-BE49-F238E27FC236}">
                <a16:creationId xmlns:a16="http://schemas.microsoft.com/office/drawing/2014/main" id="{D8811A6B-2738-4B16-BBC4-863EDF6DE5C6}"/>
              </a:ext>
            </a:extLst>
          </p:cNvPr>
          <p:cNvPicPr>
            <a:picLocks noChangeAspect="1"/>
          </p:cNvPicPr>
          <p:nvPr/>
        </p:nvPicPr>
        <p:blipFill>
          <a:blip r:embed="rId4"/>
          <a:stretch>
            <a:fillRect/>
          </a:stretch>
        </p:blipFill>
        <p:spPr>
          <a:xfrm>
            <a:off x="3587078" y="4692036"/>
            <a:ext cx="1800000" cy="1800000"/>
          </a:xfrm>
          <a:prstGeom prst="rect">
            <a:avLst/>
          </a:prstGeom>
          <a:ln>
            <a:solidFill>
              <a:schemeClr val="tx1"/>
            </a:solidFill>
          </a:ln>
        </p:spPr>
      </p:pic>
      <p:pic>
        <p:nvPicPr>
          <p:cNvPr id="14" name="Picture 13">
            <a:extLst>
              <a:ext uri="{FF2B5EF4-FFF2-40B4-BE49-F238E27FC236}">
                <a16:creationId xmlns:a16="http://schemas.microsoft.com/office/drawing/2014/main" id="{16F5DC5D-620F-4661-A11F-21C916EBF4A5}"/>
              </a:ext>
            </a:extLst>
          </p:cNvPr>
          <p:cNvPicPr>
            <a:picLocks noChangeAspect="1"/>
          </p:cNvPicPr>
          <p:nvPr/>
        </p:nvPicPr>
        <p:blipFill>
          <a:blip r:embed="rId5"/>
          <a:stretch>
            <a:fillRect/>
          </a:stretch>
        </p:blipFill>
        <p:spPr>
          <a:xfrm>
            <a:off x="5606302" y="4692036"/>
            <a:ext cx="1797781" cy="1800000"/>
          </a:xfrm>
          <a:prstGeom prst="rect">
            <a:avLst/>
          </a:prstGeom>
          <a:ln>
            <a:solidFill>
              <a:schemeClr val="tx1"/>
            </a:solidFill>
          </a:ln>
        </p:spPr>
      </p:pic>
    </p:spTree>
    <p:extLst>
      <p:ext uri="{BB962C8B-B14F-4D97-AF65-F5344CB8AC3E}">
        <p14:creationId xmlns:p14="http://schemas.microsoft.com/office/powerpoint/2010/main" val="1291779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EDD0E-A7CA-480B-9260-4BA847A751D0}"/>
              </a:ext>
            </a:extLst>
          </p:cNvPr>
          <p:cNvSpPr>
            <a:spLocks noGrp="1"/>
          </p:cNvSpPr>
          <p:nvPr>
            <p:ph type="title"/>
          </p:nvPr>
        </p:nvSpPr>
        <p:spPr/>
        <p:txBody>
          <a:bodyPr/>
          <a:lstStyle/>
          <a:p>
            <a:pPr algn="ctr"/>
            <a:r>
              <a:rPr lang="en-US" dirty="0"/>
              <a:t>Measures </a:t>
            </a:r>
          </a:p>
        </p:txBody>
      </p:sp>
      <p:sp>
        <p:nvSpPr>
          <p:cNvPr id="5" name="Slide Number Placeholder 4">
            <a:extLst>
              <a:ext uri="{FF2B5EF4-FFF2-40B4-BE49-F238E27FC236}">
                <a16:creationId xmlns:a16="http://schemas.microsoft.com/office/drawing/2014/main" id="{3DD218A5-B3E2-4D1B-B2F5-99A763EA8E8D}"/>
              </a:ext>
            </a:extLst>
          </p:cNvPr>
          <p:cNvSpPr>
            <a:spLocks noGrp="1"/>
          </p:cNvSpPr>
          <p:nvPr>
            <p:ph type="sldNum" sz="quarter" idx="12"/>
          </p:nvPr>
        </p:nvSpPr>
        <p:spPr/>
        <p:txBody>
          <a:bodyPr/>
          <a:lstStyle/>
          <a:p>
            <a:pPr defTabSz="257156"/>
            <a:fld id="{836719EB-093B-8048-9001-01D864DF58AF}" type="slidenum">
              <a:rPr lang="en-US" smtClean="0">
                <a:solidFill>
                  <a:prstClr val="white"/>
                </a:solidFill>
              </a:rPr>
              <a:pPr defTabSz="257156"/>
              <a:t>29</a:t>
            </a:fld>
            <a:endParaRPr lang="en-US" dirty="0">
              <a:solidFill>
                <a:prstClr val="white"/>
              </a:solidFill>
            </a:endParaRPr>
          </a:p>
        </p:txBody>
      </p:sp>
      <p:graphicFrame>
        <p:nvGraphicFramePr>
          <p:cNvPr id="6" name="Table 5">
            <a:extLst>
              <a:ext uri="{FF2B5EF4-FFF2-40B4-BE49-F238E27FC236}">
                <a16:creationId xmlns:a16="http://schemas.microsoft.com/office/drawing/2014/main" id="{920F9133-7205-4BC3-A1A2-39EDF4D4BFA7}"/>
              </a:ext>
            </a:extLst>
          </p:cNvPr>
          <p:cNvGraphicFramePr>
            <a:graphicFrameLocks noGrp="1"/>
          </p:cNvGraphicFramePr>
          <p:nvPr/>
        </p:nvGraphicFramePr>
        <p:xfrm>
          <a:off x="1116498" y="2462527"/>
          <a:ext cx="6506817" cy="3017520"/>
        </p:xfrm>
        <a:graphic>
          <a:graphicData uri="http://schemas.openxmlformats.org/drawingml/2006/table">
            <a:tbl>
              <a:tblPr firstRow="1" bandRow="1">
                <a:tableStyleId>{F5AB1C69-6EDB-4FF4-983F-18BD219EF322}</a:tableStyleId>
              </a:tblPr>
              <a:tblGrid>
                <a:gridCol w="2168939">
                  <a:extLst>
                    <a:ext uri="{9D8B030D-6E8A-4147-A177-3AD203B41FA5}">
                      <a16:colId xmlns:a16="http://schemas.microsoft.com/office/drawing/2014/main" val="817038423"/>
                    </a:ext>
                  </a:extLst>
                </a:gridCol>
                <a:gridCol w="2168939">
                  <a:extLst>
                    <a:ext uri="{9D8B030D-6E8A-4147-A177-3AD203B41FA5}">
                      <a16:colId xmlns:a16="http://schemas.microsoft.com/office/drawing/2014/main" val="3833076748"/>
                    </a:ext>
                  </a:extLst>
                </a:gridCol>
                <a:gridCol w="2168939">
                  <a:extLst>
                    <a:ext uri="{9D8B030D-6E8A-4147-A177-3AD203B41FA5}">
                      <a16:colId xmlns:a16="http://schemas.microsoft.com/office/drawing/2014/main" val="1695935799"/>
                    </a:ext>
                  </a:extLst>
                </a:gridCol>
              </a:tblGrid>
              <a:tr h="502920">
                <a:tc>
                  <a:txBody>
                    <a:bodyPr/>
                    <a:lstStyle/>
                    <a:p>
                      <a:pPr algn="ctr"/>
                      <a:r>
                        <a:rPr lang="en-US" sz="1400" dirty="0"/>
                        <a:t>Process Measures</a:t>
                      </a:r>
                    </a:p>
                  </a:txBody>
                  <a:tcPr marL="68580" marR="68580" marT="34290" marB="34290"/>
                </a:tc>
                <a:tc>
                  <a:txBody>
                    <a:bodyPr/>
                    <a:lstStyle/>
                    <a:p>
                      <a:pPr algn="ctr"/>
                      <a:r>
                        <a:rPr lang="en-US" sz="1400" dirty="0"/>
                        <a:t>Outcome Measures </a:t>
                      </a:r>
                    </a:p>
                  </a:txBody>
                  <a:tcPr marL="68580" marR="68580" marT="34290" marB="34290"/>
                </a:tc>
                <a:tc>
                  <a:txBody>
                    <a:bodyPr/>
                    <a:lstStyle/>
                    <a:p>
                      <a:pPr algn="ctr"/>
                      <a:r>
                        <a:rPr lang="en-US" sz="1400" dirty="0"/>
                        <a:t>Additional/ Balancing Measures</a:t>
                      </a:r>
                    </a:p>
                  </a:txBody>
                  <a:tcPr marL="68580" marR="68580" marT="34290" marB="34290"/>
                </a:tc>
                <a:extLst>
                  <a:ext uri="{0D108BD9-81ED-4DB2-BD59-A6C34878D82A}">
                    <a16:rowId xmlns:a16="http://schemas.microsoft.com/office/drawing/2014/main" val="941580125"/>
                  </a:ext>
                </a:extLst>
              </a:tr>
              <a:tr h="1531620">
                <a:tc>
                  <a:txBody>
                    <a:bodyPr/>
                    <a:lstStyle/>
                    <a:p>
                      <a:r>
                        <a:rPr lang="en-US" sz="1200" dirty="0"/>
                        <a:t>% of clients who have a comprehensive physical health assessment within 12 weeks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of clients who have had a comprehensive physical health assessment within last 12 months</a:t>
                      </a:r>
                    </a:p>
                    <a:p>
                      <a:endParaRPr lang="en-US" sz="1200" dirty="0"/>
                    </a:p>
                  </a:txBody>
                  <a:tcPr marL="68580" marR="68580" marT="34290" marB="34290"/>
                </a:tc>
                <a:tc>
                  <a:txBody>
                    <a:bodyPr/>
                    <a:lstStyle/>
                    <a:p>
                      <a:r>
                        <a:rPr lang="en-US" sz="1200" dirty="0"/>
                        <a:t>Reduction in unmet needs for physical health (OCAN) </a:t>
                      </a:r>
                    </a:p>
                  </a:txBody>
                  <a:tcPr marL="68580" marR="68580" marT="34290" marB="34290"/>
                </a:tc>
                <a:tc>
                  <a:txBody>
                    <a:bodyPr/>
                    <a:lstStyle/>
                    <a:p>
                      <a:r>
                        <a:rPr lang="en-US" sz="1200" dirty="0"/>
                        <a:t>Service duration ?</a:t>
                      </a:r>
                    </a:p>
                  </a:txBody>
                  <a:tcPr marL="68580" marR="68580" marT="34290" marB="34290"/>
                </a:tc>
                <a:extLst>
                  <a:ext uri="{0D108BD9-81ED-4DB2-BD59-A6C34878D82A}">
                    <a16:rowId xmlns:a16="http://schemas.microsoft.com/office/drawing/2014/main" val="1319304536"/>
                  </a:ext>
                </a:extLst>
              </a:tr>
              <a:tr h="982980">
                <a:tc>
                  <a:txBody>
                    <a:bodyPr/>
                    <a:lstStyle/>
                    <a:p>
                      <a:r>
                        <a:rPr lang="en-US" sz="1200" dirty="0"/>
                        <a:t>% of clients who have been assessed for substance within last 12 months </a:t>
                      </a:r>
                    </a:p>
                    <a:p>
                      <a:r>
                        <a:rPr lang="en-US" sz="1200" dirty="0"/>
                        <a:t>% of clients who receive treatment for substance use</a:t>
                      </a:r>
                    </a:p>
                  </a:txBody>
                  <a:tcPr marL="68580" marR="68580" marT="34290" marB="34290"/>
                </a:tc>
                <a:tc>
                  <a:txBody>
                    <a:bodyPr/>
                    <a:lstStyle/>
                    <a:p>
                      <a:r>
                        <a:rPr lang="en-US" sz="1200" dirty="0"/>
                        <a:t>Reduction in unmet needs for alcohol/ substance use (OCAN) </a:t>
                      </a:r>
                    </a:p>
                  </a:txBody>
                  <a:tcPr marL="68580" marR="68580" marT="34290" marB="34290"/>
                </a:tc>
                <a:tc>
                  <a:txBody>
                    <a:bodyPr/>
                    <a:lstStyle/>
                    <a:p>
                      <a:r>
                        <a:rPr lang="en-US" sz="1200" dirty="0"/>
                        <a:t>Criminal justice involvement? </a:t>
                      </a:r>
                    </a:p>
                    <a:p>
                      <a:r>
                        <a:rPr lang="en-US" sz="1200" dirty="0"/>
                        <a:t>Homelessness? </a:t>
                      </a:r>
                    </a:p>
                  </a:txBody>
                  <a:tcPr marL="68580" marR="68580" marT="34290" marB="34290"/>
                </a:tc>
                <a:extLst>
                  <a:ext uri="{0D108BD9-81ED-4DB2-BD59-A6C34878D82A}">
                    <a16:rowId xmlns:a16="http://schemas.microsoft.com/office/drawing/2014/main" val="2224549487"/>
                  </a:ext>
                </a:extLst>
              </a:tr>
            </a:tbl>
          </a:graphicData>
        </a:graphic>
      </p:graphicFrame>
    </p:spTree>
    <p:extLst>
      <p:ext uri="{BB962C8B-B14F-4D97-AF65-F5344CB8AC3E}">
        <p14:creationId xmlns:p14="http://schemas.microsoft.com/office/powerpoint/2010/main" val="246088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7718" y="2689016"/>
            <a:ext cx="2504852" cy="738664"/>
          </a:xfrm>
          <a:prstGeom prst="rect">
            <a:avLst/>
          </a:prstGeom>
          <a:noFill/>
        </p:spPr>
        <p:txBody>
          <a:bodyPr wrap="square" rtlCol="0">
            <a:spAutoFit/>
          </a:bodyPr>
          <a:lstStyle/>
          <a:p>
            <a:pPr defTabSz="685749" fontAlgn="auto">
              <a:spcBef>
                <a:spcPts val="0"/>
              </a:spcBef>
              <a:spcAft>
                <a:spcPts val="0"/>
              </a:spcAft>
              <a:defRPr/>
            </a:pPr>
            <a:r>
              <a:rPr lang="en-US" sz="2100" b="1" u="none" dirty="0">
                <a:solidFill>
                  <a:srgbClr val="3CAA9D"/>
                </a:solidFill>
                <a:ea typeface="+mn-ea"/>
                <a:cs typeface="Arial" panose="020B0604020202020204" pitchFamily="34" charset="0"/>
              </a:rPr>
              <a:t>The Model for Improvement </a:t>
            </a:r>
          </a:p>
        </p:txBody>
      </p:sp>
      <p:sp>
        <p:nvSpPr>
          <p:cNvPr id="9" name="Slide Number Placeholder 4">
            <a:extLst>
              <a:ext uri="{FF2B5EF4-FFF2-40B4-BE49-F238E27FC236}">
                <a16:creationId xmlns:a16="http://schemas.microsoft.com/office/drawing/2014/main" id="{C991F415-5B83-4BA4-94E1-DABF459BE054}"/>
              </a:ext>
            </a:extLst>
          </p:cNvPr>
          <p:cNvSpPr>
            <a:spLocks noGrp="1"/>
          </p:cNvSpPr>
          <p:nvPr>
            <p:ph type="sldNum" sz="quarter" idx="12"/>
          </p:nvPr>
        </p:nvSpPr>
        <p:spPr>
          <a:xfrm>
            <a:off x="7425351" y="5702096"/>
            <a:ext cx="984019" cy="273844"/>
          </a:xfrm>
        </p:spPr>
        <p:txBody>
          <a:bodyPr/>
          <a:lstStyle/>
          <a:p>
            <a:pPr defTabSz="192867">
              <a:defRPr/>
            </a:pPr>
            <a:fld id="{836719EB-093B-8048-9001-01D864DF58AF}" type="slidenum">
              <a:rPr lang="en-US">
                <a:solidFill>
                  <a:prstClr val="white"/>
                </a:solidFill>
              </a:rPr>
              <a:pPr defTabSz="192867">
                <a:defRPr/>
              </a:pPr>
              <a:t>30</a:t>
            </a:fld>
            <a:endParaRPr lang="en-US" dirty="0">
              <a:solidFill>
                <a:prstClr val="white"/>
              </a:solidFill>
            </a:endParaRPr>
          </a:p>
        </p:txBody>
      </p:sp>
      <p:grpSp>
        <p:nvGrpSpPr>
          <p:cNvPr id="3" name="Group 2"/>
          <p:cNvGrpSpPr/>
          <p:nvPr/>
        </p:nvGrpSpPr>
        <p:grpSpPr>
          <a:xfrm>
            <a:off x="2525200" y="1898049"/>
            <a:ext cx="3674235" cy="3804047"/>
            <a:chOff x="2346090" y="1708553"/>
            <a:chExt cx="3674235" cy="3804047"/>
          </a:xfrm>
        </p:grpSpPr>
        <p:pic>
          <p:nvPicPr>
            <p:cNvPr id="6" name="Picture 5">
              <a:extLst>
                <a:ext uri="{FF2B5EF4-FFF2-40B4-BE49-F238E27FC236}">
                  <a16:creationId xmlns:a16="http://schemas.microsoft.com/office/drawing/2014/main" id="{F9198E3F-1700-430D-85A8-36C3ABC63E68}"/>
                </a:ext>
              </a:extLst>
            </p:cNvPr>
            <p:cNvPicPr>
              <a:picLocks noChangeAspect="1"/>
            </p:cNvPicPr>
            <p:nvPr/>
          </p:nvPicPr>
          <p:blipFill>
            <a:blip r:embed="rId3"/>
            <a:stretch>
              <a:fillRect/>
            </a:stretch>
          </p:blipFill>
          <p:spPr>
            <a:xfrm>
              <a:off x="2973271" y="1708553"/>
              <a:ext cx="3047054" cy="3804047"/>
            </a:xfrm>
            <a:prstGeom prst="rect">
              <a:avLst/>
            </a:prstGeom>
          </p:spPr>
        </p:pic>
        <p:sp>
          <p:nvSpPr>
            <p:cNvPr id="7" name="Oval 6">
              <a:extLst>
                <a:ext uri="{FF2B5EF4-FFF2-40B4-BE49-F238E27FC236}">
                  <a16:creationId xmlns:a16="http://schemas.microsoft.com/office/drawing/2014/main" id="{536BE275-EE16-436E-A433-08DAFF3ED0FE}"/>
                </a:ext>
              </a:extLst>
            </p:cNvPr>
            <p:cNvSpPr/>
            <p:nvPr/>
          </p:nvSpPr>
          <p:spPr>
            <a:xfrm>
              <a:off x="2346090" y="3404597"/>
              <a:ext cx="3230218" cy="11231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u="none">
                <a:solidFill>
                  <a:prstClr val="white"/>
                </a:solidFill>
              </a:endParaRPr>
            </a:p>
          </p:txBody>
        </p:sp>
      </p:grpSp>
    </p:spTree>
    <p:extLst>
      <p:ext uri="{BB962C8B-B14F-4D97-AF65-F5344CB8AC3E}">
        <p14:creationId xmlns:p14="http://schemas.microsoft.com/office/powerpoint/2010/main" val="3661241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5CBB-519F-4DB9-B34A-270B401B0C82}"/>
              </a:ext>
            </a:extLst>
          </p:cNvPr>
          <p:cNvSpPr>
            <a:spLocks noGrp="1"/>
          </p:cNvSpPr>
          <p:nvPr>
            <p:ph type="title"/>
          </p:nvPr>
        </p:nvSpPr>
        <p:spPr/>
        <p:txBody>
          <a:bodyPr/>
          <a:lstStyle/>
          <a:p>
            <a:pPr algn="ctr"/>
            <a:r>
              <a:rPr lang="en-US" dirty="0"/>
              <a:t>Considerations </a:t>
            </a:r>
          </a:p>
        </p:txBody>
      </p:sp>
      <p:sp>
        <p:nvSpPr>
          <p:cNvPr id="3" name="Content Placeholder 2">
            <a:extLst>
              <a:ext uri="{FF2B5EF4-FFF2-40B4-BE49-F238E27FC236}">
                <a16:creationId xmlns:a16="http://schemas.microsoft.com/office/drawing/2014/main" id="{AAC8CAF1-425F-40A0-8F9F-94AC8F70B483}"/>
              </a:ext>
            </a:extLst>
          </p:cNvPr>
          <p:cNvSpPr>
            <a:spLocks noGrp="1"/>
          </p:cNvSpPr>
          <p:nvPr>
            <p:ph idx="1"/>
          </p:nvPr>
        </p:nvSpPr>
        <p:spPr>
          <a:xfrm>
            <a:off x="763859" y="2487271"/>
            <a:ext cx="7645513" cy="2939954"/>
          </a:xfrm>
        </p:spPr>
        <p:txBody>
          <a:bodyPr/>
          <a:lstStyle/>
          <a:p>
            <a:pPr>
              <a:buFont typeface="Wingdings" panose="05000000000000000000" pitchFamily="2" charset="2"/>
              <a:buChar char="Ø"/>
            </a:pPr>
            <a:r>
              <a:rPr lang="en-US" dirty="0"/>
              <a:t>Determine what matters for YOUR clients and teams </a:t>
            </a:r>
          </a:p>
          <a:p>
            <a:pPr>
              <a:buFont typeface="Wingdings" panose="05000000000000000000" pitchFamily="2" charset="2"/>
              <a:buChar char="Ø"/>
            </a:pPr>
            <a:r>
              <a:rPr lang="en-US" dirty="0"/>
              <a:t>Consider communication and buy-in </a:t>
            </a:r>
          </a:p>
          <a:p>
            <a:pPr>
              <a:buFont typeface="Wingdings" panose="05000000000000000000" pitchFamily="2" charset="2"/>
              <a:buChar char="Ø"/>
            </a:pPr>
            <a:r>
              <a:rPr lang="en-US" dirty="0"/>
              <a:t>Thoughtfully determine measures (</a:t>
            </a:r>
            <a:r>
              <a:rPr lang="en-US" dirty="0" err="1"/>
              <a:t>ie</a:t>
            </a:r>
            <a:r>
              <a:rPr lang="en-US" dirty="0"/>
              <a:t>. Process AND outcome) </a:t>
            </a:r>
          </a:p>
          <a:p>
            <a:pPr>
              <a:buFont typeface="Wingdings" panose="05000000000000000000" pitchFamily="2" charset="2"/>
              <a:buChar char="Ø"/>
            </a:pPr>
            <a:r>
              <a:rPr lang="en-US" dirty="0"/>
              <a:t>Identify where improvements may be possible </a:t>
            </a:r>
          </a:p>
          <a:p>
            <a:pPr>
              <a:buFont typeface="Wingdings" panose="05000000000000000000" pitchFamily="2" charset="2"/>
              <a:buChar char="Ø"/>
            </a:pPr>
            <a:r>
              <a:rPr lang="en-US" dirty="0"/>
              <a:t>Use a structured QI method to improve </a:t>
            </a:r>
          </a:p>
          <a:p>
            <a:pPr>
              <a:buFont typeface="Wingdings" panose="05000000000000000000" pitchFamily="2" charset="2"/>
              <a:buChar char="Ø"/>
            </a:pPr>
            <a:r>
              <a:rPr lang="en-US" dirty="0"/>
              <a:t>Think sustainability and spread </a:t>
            </a:r>
          </a:p>
        </p:txBody>
      </p:sp>
      <p:sp>
        <p:nvSpPr>
          <p:cNvPr id="5" name="Slide Number Placeholder 4">
            <a:extLst>
              <a:ext uri="{FF2B5EF4-FFF2-40B4-BE49-F238E27FC236}">
                <a16:creationId xmlns:a16="http://schemas.microsoft.com/office/drawing/2014/main" id="{5DB21FF1-9B80-44F1-AB31-4838FB7E832C}"/>
              </a:ext>
            </a:extLst>
          </p:cNvPr>
          <p:cNvSpPr>
            <a:spLocks noGrp="1"/>
          </p:cNvSpPr>
          <p:nvPr>
            <p:ph type="sldNum" sz="quarter" idx="12"/>
          </p:nvPr>
        </p:nvSpPr>
        <p:spPr/>
        <p:txBody>
          <a:bodyPr/>
          <a:lstStyle/>
          <a:p>
            <a:pPr defTabSz="257156"/>
            <a:fld id="{836719EB-093B-8048-9001-01D864DF58AF}" type="slidenum">
              <a:rPr lang="en-US" smtClean="0">
                <a:solidFill>
                  <a:prstClr val="white"/>
                </a:solidFill>
              </a:rPr>
              <a:pPr defTabSz="257156"/>
              <a:t>31</a:t>
            </a:fld>
            <a:endParaRPr lang="en-US" dirty="0">
              <a:solidFill>
                <a:prstClr val="white"/>
              </a:solidFill>
            </a:endParaRPr>
          </a:p>
        </p:txBody>
      </p:sp>
    </p:spTree>
    <p:extLst>
      <p:ext uri="{BB962C8B-B14F-4D97-AF65-F5344CB8AC3E}">
        <p14:creationId xmlns:p14="http://schemas.microsoft.com/office/powerpoint/2010/main" val="3345385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892668" y="2733031"/>
            <a:ext cx="3471863" cy="2367761"/>
          </a:xfrm>
          <a:prstGeom prst="rect">
            <a:avLst/>
          </a:prstGeom>
        </p:spPr>
        <p:txBody>
          <a:bodyPr anchor="b"/>
          <a:lstStyle>
            <a:lvl1pPr marL="0" indent="0" algn="l" defTabSz="342900" rtl="0" eaLnBrk="1" latinLnBrk="0" hangingPunct="1">
              <a:spcBef>
                <a:spcPct val="20000"/>
              </a:spcBef>
              <a:buFont typeface="Arial"/>
              <a:buNone/>
              <a:defRPr sz="1500" kern="1200">
                <a:solidFill>
                  <a:schemeClr val="tx1">
                    <a:tint val="75000"/>
                  </a:schemeClr>
                </a:solidFill>
                <a:latin typeface="+mn-lt"/>
                <a:ea typeface="+mn-ea"/>
                <a:cs typeface="+mn-cs"/>
              </a:defRPr>
            </a:lvl1pPr>
            <a:lvl2pPr marL="342900" indent="0" algn="l" defTabSz="342900" rtl="0" eaLnBrk="1" latinLnBrk="0" hangingPunct="1">
              <a:spcBef>
                <a:spcPct val="20000"/>
              </a:spcBef>
              <a:buFont typeface="Arial"/>
              <a:buNone/>
              <a:defRPr sz="1350" kern="1200">
                <a:solidFill>
                  <a:schemeClr val="tx1">
                    <a:tint val="75000"/>
                  </a:schemeClr>
                </a:solidFill>
                <a:latin typeface="+mn-lt"/>
                <a:ea typeface="+mn-ea"/>
                <a:cs typeface="+mn-cs"/>
              </a:defRPr>
            </a:lvl2pPr>
            <a:lvl3pPr marL="6858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3pPr>
            <a:lvl4pPr marL="1028700" indent="0" algn="l" defTabSz="342900" rtl="0" eaLnBrk="1" latinLnBrk="0" hangingPunct="1">
              <a:spcBef>
                <a:spcPct val="20000"/>
              </a:spcBef>
              <a:buFont typeface="Arial"/>
              <a:buNone/>
              <a:defRPr sz="1050" kern="1200">
                <a:solidFill>
                  <a:schemeClr val="tx1">
                    <a:tint val="75000"/>
                  </a:schemeClr>
                </a:solidFill>
                <a:latin typeface="+mn-lt"/>
                <a:ea typeface="+mn-ea"/>
                <a:cs typeface="+mn-cs"/>
              </a:defRPr>
            </a:lvl4pPr>
            <a:lvl5pPr marL="1371600" indent="0" algn="l" defTabSz="342900" rtl="0" eaLnBrk="1" latinLnBrk="0" hangingPunct="1">
              <a:spcBef>
                <a:spcPct val="20000"/>
              </a:spcBef>
              <a:buFont typeface="Arial"/>
              <a:buNone/>
              <a:defRPr sz="1050" kern="1200">
                <a:solidFill>
                  <a:schemeClr val="tx1">
                    <a:tint val="75000"/>
                  </a:schemeClr>
                </a:solidFill>
                <a:latin typeface="+mn-lt"/>
                <a:ea typeface="+mn-ea"/>
                <a:cs typeface="+mn-cs"/>
              </a:defRPr>
            </a:lvl5pPr>
            <a:lvl6pPr marL="1714500" indent="0" algn="l" defTabSz="342900" rtl="0" eaLnBrk="1" latinLnBrk="0" hangingPunct="1">
              <a:spcBef>
                <a:spcPct val="20000"/>
              </a:spcBef>
              <a:buFont typeface="Arial"/>
              <a:buNone/>
              <a:defRPr sz="1050" kern="1200">
                <a:solidFill>
                  <a:schemeClr val="tx1">
                    <a:tint val="75000"/>
                  </a:schemeClr>
                </a:solidFill>
                <a:latin typeface="+mn-lt"/>
                <a:ea typeface="+mn-ea"/>
                <a:cs typeface="+mn-cs"/>
              </a:defRPr>
            </a:lvl6pPr>
            <a:lvl7pPr marL="2057400" indent="0" algn="l" defTabSz="342900" rtl="0" eaLnBrk="1" latinLnBrk="0" hangingPunct="1">
              <a:spcBef>
                <a:spcPct val="20000"/>
              </a:spcBef>
              <a:buFont typeface="Arial"/>
              <a:buNone/>
              <a:defRPr sz="1050" kern="1200">
                <a:solidFill>
                  <a:schemeClr val="tx1">
                    <a:tint val="75000"/>
                  </a:schemeClr>
                </a:solidFill>
                <a:latin typeface="+mn-lt"/>
                <a:ea typeface="+mn-ea"/>
                <a:cs typeface="+mn-cs"/>
              </a:defRPr>
            </a:lvl7pPr>
            <a:lvl8pPr marL="2400300" indent="0" algn="l" defTabSz="342900" rtl="0" eaLnBrk="1" latinLnBrk="0" hangingPunct="1">
              <a:spcBef>
                <a:spcPct val="20000"/>
              </a:spcBef>
              <a:buFont typeface="Arial"/>
              <a:buNone/>
              <a:defRPr sz="1050" kern="1200">
                <a:solidFill>
                  <a:schemeClr val="tx1">
                    <a:tint val="75000"/>
                  </a:schemeClr>
                </a:solidFill>
                <a:latin typeface="+mn-lt"/>
                <a:ea typeface="+mn-ea"/>
                <a:cs typeface="+mn-cs"/>
              </a:defRPr>
            </a:lvl8pPr>
            <a:lvl9pPr marL="2743200" indent="0" algn="l" defTabSz="342900" rtl="0" eaLnBrk="1" latinLnBrk="0" hangingPunct="1">
              <a:spcBef>
                <a:spcPct val="20000"/>
              </a:spcBef>
              <a:buFont typeface="Arial"/>
              <a:buNone/>
              <a:defRPr sz="1050" kern="1200">
                <a:solidFill>
                  <a:schemeClr val="tx1">
                    <a:tint val="75000"/>
                  </a:schemeClr>
                </a:solidFill>
                <a:latin typeface="+mn-lt"/>
                <a:ea typeface="+mn-ea"/>
                <a:cs typeface="+mn-cs"/>
              </a:defRPr>
            </a:lvl9pPr>
          </a:lstStyle>
          <a:p>
            <a:pPr fontAlgn="auto">
              <a:spcAft>
                <a:spcPts val="0"/>
              </a:spcAft>
            </a:pPr>
            <a:r>
              <a:rPr lang="en-CA" sz="900" b="1" u="none" dirty="0">
                <a:solidFill>
                  <a:prstClr val="black">
                    <a:tint val="75000"/>
                  </a:prstClr>
                </a:solidFill>
                <a:latin typeface="Arial" panose="020B0604020202020204" pitchFamily="34" charset="0"/>
                <a:cs typeface="Arial" panose="020B0604020202020204" pitchFamily="34" charset="0"/>
              </a:rPr>
              <a:t>Michael Dunn</a:t>
            </a:r>
          </a:p>
          <a:p>
            <a:pPr fontAlgn="auto">
              <a:spcAft>
                <a:spcPts val="0"/>
              </a:spcAft>
            </a:pPr>
            <a:r>
              <a:rPr lang="en-CA" sz="900" u="none" dirty="0">
                <a:solidFill>
                  <a:prstClr val="black">
                    <a:tint val="75000"/>
                  </a:prstClr>
                </a:solidFill>
                <a:latin typeface="Arial" panose="020B0604020202020204" pitchFamily="34" charset="0"/>
                <a:cs typeface="Arial" panose="020B0604020202020204" pitchFamily="34" charset="0"/>
              </a:rPr>
              <a:t>Director of Quality Improvement </a:t>
            </a:r>
          </a:p>
          <a:p>
            <a:pPr fontAlgn="auto">
              <a:spcAft>
                <a:spcPts val="0"/>
              </a:spcAft>
            </a:pPr>
            <a:r>
              <a:rPr lang="en-CA" sz="900" u="none" dirty="0">
                <a:solidFill>
                  <a:prstClr val="black">
                    <a:tint val="75000"/>
                  </a:prstClr>
                </a:solidFill>
                <a:latin typeface="Arial" panose="020B0604020202020204" pitchFamily="34" charset="0"/>
                <a:cs typeface="Arial" panose="020B0604020202020204" pitchFamily="34" charset="0"/>
              </a:rPr>
              <a:t>CMHA Ontario </a:t>
            </a:r>
          </a:p>
          <a:p>
            <a:pPr fontAlgn="auto">
              <a:spcAft>
                <a:spcPts val="0"/>
              </a:spcAft>
            </a:pPr>
            <a:r>
              <a:rPr lang="en-CA" sz="900" dirty="0">
                <a:solidFill>
                  <a:prstClr val="black">
                    <a:tint val="75000"/>
                  </a:prstClr>
                </a:solidFill>
                <a:latin typeface="Arial" panose="020B0604020202020204" pitchFamily="34" charset="0"/>
                <a:cs typeface="Arial" panose="020B0604020202020204" pitchFamily="34" charset="0"/>
                <a:hlinkClick r:id="rId3"/>
              </a:rPr>
              <a:t>mdunn@ontario.cmha.ca</a:t>
            </a:r>
            <a:endParaRPr lang="en-CA" sz="900" u="none" dirty="0">
              <a:solidFill>
                <a:prstClr val="black">
                  <a:tint val="75000"/>
                </a:prstClr>
              </a:solidFill>
              <a:latin typeface="Arial" panose="020B0604020202020204" pitchFamily="34" charset="0"/>
              <a:cs typeface="Arial" panose="020B0604020202020204" pitchFamily="34" charset="0"/>
            </a:endParaRPr>
          </a:p>
          <a:p>
            <a:pPr fontAlgn="auto">
              <a:spcAft>
                <a:spcPts val="0"/>
              </a:spcAft>
            </a:pPr>
            <a:r>
              <a:rPr lang="en-CA" sz="900" u="none" dirty="0">
                <a:solidFill>
                  <a:prstClr val="black">
                    <a:tint val="75000"/>
                  </a:prstClr>
                </a:solidFill>
                <a:latin typeface="Arial" panose="020B0604020202020204" pitchFamily="34" charset="0"/>
                <a:cs typeface="Arial" panose="020B0604020202020204" pitchFamily="34" charset="0"/>
              </a:rPr>
              <a:t>1.800.875.6213 (Toll-free in Ontario)</a:t>
            </a:r>
          </a:p>
          <a:p>
            <a:pPr fontAlgn="auto">
              <a:spcAft>
                <a:spcPts val="0"/>
              </a:spcAft>
            </a:pPr>
            <a:endParaRPr lang="en-CA" sz="900" u="none" dirty="0">
              <a:solidFill>
                <a:prstClr val="black">
                  <a:tint val="75000"/>
                </a:prstClr>
              </a:solidFill>
              <a:latin typeface="Arial" panose="020B0604020202020204" pitchFamily="34" charset="0"/>
              <a:cs typeface="Arial" panose="020B0604020202020204" pitchFamily="34" charset="0"/>
            </a:endParaRPr>
          </a:p>
          <a:p>
            <a:pPr fontAlgn="auto">
              <a:spcAft>
                <a:spcPts val="0"/>
              </a:spcAft>
            </a:pPr>
            <a:r>
              <a:rPr lang="en-CA" sz="900" b="1" u="none" dirty="0">
                <a:solidFill>
                  <a:prstClr val="black">
                    <a:tint val="75000"/>
                  </a:prstClr>
                </a:solidFill>
                <a:latin typeface="Arial" panose="020B0604020202020204" pitchFamily="34" charset="0"/>
                <a:cs typeface="Arial" panose="020B0604020202020204" pitchFamily="34" charset="0"/>
              </a:rPr>
              <a:t>Debbie Bang </a:t>
            </a:r>
          </a:p>
          <a:p>
            <a:pPr fontAlgn="auto">
              <a:spcAft>
                <a:spcPts val="0"/>
              </a:spcAft>
            </a:pPr>
            <a:r>
              <a:rPr lang="en-CA" sz="900" u="none" dirty="0">
                <a:solidFill>
                  <a:prstClr val="black">
                    <a:tint val="75000"/>
                  </a:prstClr>
                </a:solidFill>
                <a:latin typeface="Arial" panose="020B0604020202020204" pitchFamily="34" charset="0"/>
                <a:cs typeface="Arial" panose="020B0604020202020204" pitchFamily="34" charset="0"/>
              </a:rPr>
              <a:t>Director of Quality Improvement</a:t>
            </a:r>
          </a:p>
          <a:p>
            <a:pPr fontAlgn="auto">
              <a:spcAft>
                <a:spcPts val="0"/>
              </a:spcAft>
            </a:pPr>
            <a:r>
              <a:rPr lang="en-CA" sz="900" u="none" dirty="0">
                <a:solidFill>
                  <a:prstClr val="black">
                    <a:tint val="75000"/>
                  </a:prstClr>
                </a:solidFill>
                <a:latin typeface="Arial" panose="020B0604020202020204" pitchFamily="34" charset="0"/>
                <a:cs typeface="Arial" panose="020B0604020202020204" pitchFamily="34" charset="0"/>
              </a:rPr>
              <a:t>Addictions and Mental Health Ontario </a:t>
            </a:r>
          </a:p>
          <a:p>
            <a:pPr fontAlgn="auto">
              <a:spcAft>
                <a:spcPts val="0"/>
              </a:spcAft>
            </a:pPr>
            <a:r>
              <a:rPr lang="en-CA" sz="900" u="none" dirty="0">
                <a:solidFill>
                  <a:prstClr val="black">
                    <a:tint val="75000"/>
                  </a:prstClr>
                </a:solidFill>
                <a:latin typeface="Arial" panose="020B0604020202020204" pitchFamily="34" charset="0"/>
                <a:cs typeface="Arial" panose="020B0604020202020204" pitchFamily="34" charset="0"/>
                <a:hlinkClick r:id="rId4"/>
              </a:rPr>
              <a:t>debbie.bang@addictionsandmentalhealthontario.ca</a:t>
            </a:r>
            <a:endParaRPr lang="en-CA" sz="900" u="none" dirty="0">
              <a:solidFill>
                <a:prstClr val="black">
                  <a:tint val="75000"/>
                </a:prstClr>
              </a:solidFill>
              <a:latin typeface="Arial" panose="020B0604020202020204" pitchFamily="34" charset="0"/>
              <a:cs typeface="Arial" panose="020B0604020202020204" pitchFamily="34" charset="0"/>
            </a:endParaRPr>
          </a:p>
          <a:p>
            <a:pPr fontAlgn="auto">
              <a:spcAft>
                <a:spcPts val="0"/>
              </a:spcAft>
            </a:pPr>
            <a:r>
              <a:rPr lang="en-CA" sz="900" u="none" dirty="0">
                <a:solidFill>
                  <a:prstClr val="black">
                    <a:tint val="75000"/>
                  </a:prstClr>
                </a:solidFill>
                <a:latin typeface="Arial" panose="020B0604020202020204" pitchFamily="34" charset="0"/>
                <a:cs typeface="Arial" panose="020B0604020202020204" pitchFamily="34" charset="0"/>
              </a:rPr>
              <a:t>416.490.8900 ext. 236</a:t>
            </a:r>
          </a:p>
          <a:p>
            <a:pPr fontAlgn="auto">
              <a:spcAft>
                <a:spcPts val="0"/>
              </a:spcAft>
            </a:pPr>
            <a:endParaRPr lang="en-CA" sz="900" u="none" dirty="0">
              <a:solidFill>
                <a:prstClr val="black">
                  <a:tint val="75000"/>
                </a:prstClr>
              </a:solidFill>
              <a:latin typeface="Arial" panose="020B0604020202020204" pitchFamily="34" charset="0"/>
              <a:cs typeface="Arial" panose="020B0604020202020204" pitchFamily="34" charset="0"/>
            </a:endParaRPr>
          </a:p>
          <a:p>
            <a:pPr fontAlgn="auto">
              <a:spcAft>
                <a:spcPts val="0"/>
              </a:spcAft>
            </a:pPr>
            <a:endParaRPr lang="en-CA" sz="1350" u="none" dirty="0">
              <a:solidFill>
                <a:prstClr val="black">
                  <a:tint val="75000"/>
                </a:prstClr>
              </a:solidFill>
              <a:latin typeface="Arial" panose="020B0604020202020204" pitchFamily="34" charset="0"/>
              <a:cs typeface="Arial" panose="020B0604020202020204" pitchFamily="34" charset="0"/>
            </a:endParaRPr>
          </a:p>
          <a:p>
            <a:pPr fontAlgn="auto">
              <a:spcAft>
                <a:spcPts val="0"/>
              </a:spcAft>
            </a:pPr>
            <a:endParaRPr lang="en-CA" sz="1350" u="none" dirty="0">
              <a:solidFill>
                <a:prstClr val="black">
                  <a:tint val="75000"/>
                </a:prstClr>
              </a:solidFill>
              <a:latin typeface="Arial" panose="020B0604020202020204" pitchFamily="34" charset="0"/>
              <a:cs typeface="Arial" panose="020B0604020202020204" pitchFamily="34" charset="0"/>
            </a:endParaRPr>
          </a:p>
        </p:txBody>
      </p:sp>
      <p:sp>
        <p:nvSpPr>
          <p:cNvPr id="10" name="Title 9">
            <a:extLst>
              <a:ext uri="{FF2B5EF4-FFF2-40B4-BE49-F238E27FC236}">
                <a16:creationId xmlns:a16="http://schemas.microsoft.com/office/drawing/2014/main" id="{B58DD6F6-BF5E-4494-88BA-576E584BCF19}"/>
              </a:ext>
            </a:extLst>
          </p:cNvPr>
          <p:cNvSpPr>
            <a:spLocks noGrp="1"/>
          </p:cNvSpPr>
          <p:nvPr>
            <p:ph type="title"/>
          </p:nvPr>
        </p:nvSpPr>
        <p:spPr>
          <a:xfrm>
            <a:off x="1743973" y="873141"/>
            <a:ext cx="5657850" cy="816051"/>
          </a:xfrm>
        </p:spPr>
        <p:txBody>
          <a:bodyPr>
            <a:normAutofit/>
          </a:bodyPr>
          <a:lstStyle/>
          <a:p>
            <a:r>
              <a:rPr lang="en-CA" sz="2625" b="1" dirty="0"/>
              <a:t>For more information about E-QIP</a:t>
            </a:r>
          </a:p>
        </p:txBody>
      </p:sp>
      <p:sp>
        <p:nvSpPr>
          <p:cNvPr id="12" name="Footer Placeholder 1">
            <a:extLst>
              <a:ext uri="{FF2B5EF4-FFF2-40B4-BE49-F238E27FC236}">
                <a16:creationId xmlns:a16="http://schemas.microsoft.com/office/drawing/2014/main" id="{2106E2B0-A43F-4453-82AF-34B3F5C25C58}"/>
              </a:ext>
            </a:extLst>
          </p:cNvPr>
          <p:cNvSpPr>
            <a:spLocks noGrp="1"/>
          </p:cNvSpPr>
          <p:nvPr>
            <p:ph type="ftr" sz="quarter" idx="11"/>
          </p:nvPr>
        </p:nvSpPr>
        <p:spPr>
          <a:xfrm>
            <a:off x="3216485" y="5133821"/>
            <a:ext cx="2712827" cy="205383"/>
          </a:xfrm>
        </p:spPr>
        <p:txBody>
          <a:bodyPr/>
          <a:lstStyle/>
          <a:p>
            <a:r>
              <a:rPr lang="en-US" sz="675">
                <a:solidFill>
                  <a:prstClr val="white"/>
                </a:solidFill>
              </a:rPr>
              <a:t>Sustainability &amp; Spread for Team Leaders</a:t>
            </a:r>
            <a:endParaRPr lang="en-CA" sz="675" dirty="0">
              <a:solidFill>
                <a:prstClr val="white"/>
              </a:solidFill>
            </a:endParaRPr>
          </a:p>
        </p:txBody>
      </p:sp>
      <p:sp>
        <p:nvSpPr>
          <p:cNvPr id="15" name="Content Placeholder 3">
            <a:extLst>
              <a:ext uri="{FF2B5EF4-FFF2-40B4-BE49-F238E27FC236}">
                <a16:creationId xmlns:a16="http://schemas.microsoft.com/office/drawing/2014/main" id="{F4D8BFA1-6EEF-4429-BE25-63482BAAF0C9}"/>
              </a:ext>
            </a:extLst>
          </p:cNvPr>
          <p:cNvSpPr>
            <a:spLocks noGrp="1"/>
          </p:cNvSpPr>
          <p:nvPr>
            <p:ph idx="1"/>
          </p:nvPr>
        </p:nvSpPr>
        <p:spPr>
          <a:xfrm>
            <a:off x="5058054" y="2996957"/>
            <a:ext cx="2215212" cy="919955"/>
          </a:xfrm>
          <a:solidFill>
            <a:schemeClr val="bg1">
              <a:lumMod val="95000"/>
            </a:schemeClr>
          </a:solidFill>
          <a:ln>
            <a:solidFill>
              <a:schemeClr val="tx1">
                <a:lumMod val="50000"/>
                <a:lumOff val="50000"/>
              </a:schemeClr>
            </a:solidFill>
          </a:ln>
        </p:spPr>
        <p:txBody>
          <a:bodyPr>
            <a:normAutofit lnSpcReduction="10000"/>
          </a:bodyPr>
          <a:lstStyle/>
          <a:p>
            <a:pPr algn="ctr"/>
            <a:r>
              <a:rPr lang="en-CA" sz="1350" dirty="0"/>
              <a:t>Join our mailing list to stay informed of future webinars and training events:</a:t>
            </a:r>
          </a:p>
          <a:p>
            <a:pPr algn="ctr"/>
            <a:r>
              <a:rPr lang="en-CA" sz="1350" dirty="0"/>
              <a:t> </a:t>
            </a:r>
            <a:r>
              <a:rPr lang="en-CA" sz="1350" dirty="0">
                <a:hlinkClick r:id="rId5"/>
              </a:rPr>
              <a:t>http://eepurl.com/b1A5EX</a:t>
            </a:r>
            <a:endParaRPr lang="en-CA" sz="1350" dirty="0"/>
          </a:p>
        </p:txBody>
      </p:sp>
      <p:sp>
        <p:nvSpPr>
          <p:cNvPr id="3" name="Slide Number Placeholder 2"/>
          <p:cNvSpPr>
            <a:spLocks noGrp="1"/>
          </p:cNvSpPr>
          <p:nvPr>
            <p:ph type="sldNum" sz="quarter" idx="12"/>
          </p:nvPr>
        </p:nvSpPr>
        <p:spPr/>
        <p:txBody>
          <a:bodyPr/>
          <a:lstStyle/>
          <a:p>
            <a:pPr defTabSz="257156"/>
            <a:fld id="{836719EB-093B-8048-9001-01D864DF58AF}" type="slidenum">
              <a:rPr lang="en-US" smtClean="0">
                <a:solidFill>
                  <a:prstClr val="white"/>
                </a:solidFill>
              </a:rPr>
              <a:pPr defTabSz="257156"/>
              <a:t>32</a:t>
            </a:fld>
            <a:endParaRPr lang="en-US" dirty="0">
              <a:solidFill>
                <a:prstClr val="white"/>
              </a:solidFill>
            </a:endParaRPr>
          </a:p>
        </p:txBody>
      </p:sp>
    </p:spTree>
    <p:extLst>
      <p:ext uri="{BB962C8B-B14F-4D97-AF65-F5344CB8AC3E}">
        <p14:creationId xmlns:p14="http://schemas.microsoft.com/office/powerpoint/2010/main" val="3438056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878"/>
            <a:ext cx="7139136" cy="706437"/>
          </a:xfrm>
        </p:spPr>
        <p:txBody>
          <a:bodyPr/>
          <a:lstStyle/>
          <a:p>
            <a:r>
              <a:rPr lang="en-CA"/>
              <a:t>Quality Standards</a:t>
            </a:r>
          </a:p>
        </p:txBody>
      </p:sp>
      <p:graphicFrame>
        <p:nvGraphicFramePr>
          <p:cNvPr id="4" name="Diagram 3"/>
          <p:cNvGraphicFramePr/>
          <p:nvPr/>
        </p:nvGraphicFramePr>
        <p:xfrm>
          <a:off x="552450" y="1536526"/>
          <a:ext cx="8039100" cy="453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9141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724" y="145651"/>
            <a:ext cx="8244584" cy="1165909"/>
          </a:xfrm>
        </p:spPr>
        <p:txBody>
          <a:bodyPr/>
          <a:lstStyle/>
          <a:p>
            <a:r>
              <a:rPr lang="en-US" sz="2800"/>
              <a:t>Quality Standards in Mental Health and Addictions</a:t>
            </a:r>
          </a:p>
        </p:txBody>
      </p:sp>
      <p:sp>
        <p:nvSpPr>
          <p:cNvPr id="3" name="Content Placeholder 2"/>
          <p:cNvSpPr>
            <a:spLocks noGrp="1"/>
          </p:cNvSpPr>
          <p:nvPr>
            <p:ph idx="1"/>
          </p:nvPr>
        </p:nvSpPr>
        <p:spPr>
          <a:xfrm>
            <a:off x="434724" y="4176527"/>
            <a:ext cx="8229600" cy="2535828"/>
          </a:xfrm>
        </p:spPr>
        <p:txBody>
          <a:bodyPr/>
          <a:lstStyle/>
          <a:p>
            <a:pPr marL="285750" indent="-285750">
              <a:spcBef>
                <a:spcPts val="0"/>
              </a:spcBef>
              <a:buFont typeface="Arial" panose="020B0604020202020204" pitchFamily="34" charset="0"/>
              <a:buChar char="•"/>
            </a:pPr>
            <a:r>
              <a:rPr lang="en-CA" sz="1800" b="1"/>
              <a:t>Behavioural Symptoms of Dementia</a:t>
            </a:r>
          </a:p>
          <a:p>
            <a:pPr marL="285750" indent="-285750">
              <a:spcBef>
                <a:spcPts val="0"/>
              </a:spcBef>
              <a:buFont typeface="Arial" panose="020B0604020202020204" pitchFamily="34" charset="0"/>
              <a:buChar char="•"/>
            </a:pPr>
            <a:r>
              <a:rPr lang="en-CA" sz="1800" b="1"/>
              <a:t>Dementia Care in the Community </a:t>
            </a:r>
          </a:p>
          <a:p>
            <a:pPr marL="285750" indent="-285750">
              <a:spcBef>
                <a:spcPts val="0"/>
              </a:spcBef>
              <a:buFont typeface="Arial" panose="020B0604020202020204" pitchFamily="34" charset="0"/>
              <a:buChar char="•"/>
            </a:pPr>
            <a:r>
              <a:rPr lang="en-CA" sz="1800" b="1"/>
              <a:t>Schizophrenia Care in the Hospital </a:t>
            </a:r>
          </a:p>
          <a:p>
            <a:pPr marL="285750" indent="-285750">
              <a:spcBef>
                <a:spcPts val="0"/>
              </a:spcBef>
              <a:buFont typeface="Arial" panose="020B0604020202020204" pitchFamily="34" charset="0"/>
              <a:buChar char="•"/>
            </a:pPr>
            <a:r>
              <a:rPr lang="en-CA" sz="1800" b="1"/>
              <a:t>Schizophrenia Care in the Community</a:t>
            </a:r>
          </a:p>
          <a:p>
            <a:pPr marL="285750" indent="-285750">
              <a:spcBef>
                <a:spcPts val="0"/>
              </a:spcBef>
              <a:buFont typeface="Arial" panose="020B0604020202020204" pitchFamily="34" charset="0"/>
              <a:buChar char="•"/>
            </a:pPr>
            <a:r>
              <a:rPr lang="en-CA" sz="1800" b="1"/>
              <a:t>Major Depression</a:t>
            </a:r>
          </a:p>
          <a:p>
            <a:pPr marL="285750" indent="-285750">
              <a:spcBef>
                <a:spcPts val="0"/>
              </a:spcBef>
              <a:buFont typeface="Arial" panose="020B0604020202020204" pitchFamily="34" charset="0"/>
              <a:buChar char="•"/>
            </a:pPr>
            <a:r>
              <a:rPr lang="en-CA" sz="1800" b="1"/>
              <a:t>Opioid Use Disorder  </a:t>
            </a:r>
          </a:p>
          <a:p>
            <a:pPr marL="285750" indent="-285750">
              <a:spcBef>
                <a:spcPts val="0"/>
              </a:spcBef>
              <a:buFont typeface="Arial" panose="020B0604020202020204" pitchFamily="34" charset="0"/>
              <a:buChar char="•"/>
            </a:pPr>
            <a:r>
              <a:rPr lang="en-CA" sz="1800" b="1"/>
              <a:t>Anxiety Disorders </a:t>
            </a:r>
            <a:r>
              <a:rPr lang="en-CA" sz="1800"/>
              <a:t>(in development)</a:t>
            </a:r>
          </a:p>
          <a:p>
            <a:pPr marL="285750" indent="-285750">
              <a:spcBef>
                <a:spcPts val="0"/>
              </a:spcBef>
              <a:buFont typeface="Arial" panose="020B0604020202020204" pitchFamily="34" charset="0"/>
              <a:buChar char="•"/>
            </a:pPr>
            <a:r>
              <a:rPr lang="en-CA" sz="1800" b="1"/>
              <a:t>Obsessive Compulsive Disorders </a:t>
            </a:r>
            <a:r>
              <a:rPr lang="en-CA" sz="1800"/>
              <a:t>(in development)</a:t>
            </a:r>
          </a:p>
          <a:p>
            <a:pPr marL="285750" indent="-285750">
              <a:spcBef>
                <a:spcPts val="0"/>
              </a:spcBef>
              <a:buFont typeface="Arial" panose="020B0604020202020204" pitchFamily="34" charset="0"/>
              <a:buChar char="•"/>
            </a:pPr>
            <a:r>
              <a:rPr lang="en-CA" sz="1800" b="1"/>
              <a:t>Alcohol Use Disorder </a:t>
            </a:r>
            <a:r>
              <a:rPr lang="en-CA" sz="1800"/>
              <a:t>(in development)</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r="-671" b="-12289"/>
          <a:stretch/>
        </p:blipFill>
        <p:spPr>
          <a:xfrm>
            <a:off x="593129" y="1070894"/>
            <a:ext cx="6105347" cy="3691600"/>
          </a:xfrm>
          <a:prstGeom prst="rect">
            <a:avLst/>
          </a:prstGeom>
        </p:spPr>
      </p:pic>
      <p:grpSp>
        <p:nvGrpSpPr>
          <p:cNvPr id="5" name="Group 4">
            <a:extLst>
              <a:ext uri="{FF2B5EF4-FFF2-40B4-BE49-F238E27FC236}">
                <a16:creationId xmlns:a16="http://schemas.microsoft.com/office/drawing/2014/main" id="{A240DBFF-E19B-4038-8DE5-97C6E15F720F}"/>
              </a:ext>
            </a:extLst>
          </p:cNvPr>
          <p:cNvGrpSpPr/>
          <p:nvPr/>
        </p:nvGrpSpPr>
        <p:grpSpPr>
          <a:xfrm>
            <a:off x="804273" y="1251400"/>
            <a:ext cx="7221646" cy="3868769"/>
            <a:chOff x="840368" y="1236019"/>
            <a:chExt cx="7221646" cy="3868769"/>
          </a:xfrm>
        </p:grpSpPr>
        <p:pic>
          <p:nvPicPr>
            <p:cNvPr id="7" name="Picture 6"/>
            <p:cNvPicPr>
              <a:picLocks noChangeAspect="1"/>
            </p:cNvPicPr>
            <p:nvPr/>
          </p:nvPicPr>
          <p:blipFill rotWithShape="1">
            <a:blip r:embed="rId4"/>
            <a:srcRect r="3280" b="1077"/>
            <a:stretch/>
          </p:blipFill>
          <p:spPr>
            <a:xfrm>
              <a:off x="6431678" y="1236019"/>
              <a:ext cx="1523260" cy="1680675"/>
            </a:xfrm>
            <a:prstGeom prst="rect">
              <a:avLst/>
            </a:prstGeom>
            <a:effectLst>
              <a:outerShdw blurRad="63500" sx="102000" sy="102000" algn="ctr" rotWithShape="0">
                <a:prstClr val="black">
                  <a:alpha val="40000"/>
                </a:prstClr>
              </a:outerShdw>
            </a:effectLst>
          </p:spPr>
        </p:pic>
        <p:grpSp>
          <p:nvGrpSpPr>
            <p:cNvPr id="4" name="Group 3">
              <a:extLst>
                <a:ext uri="{FF2B5EF4-FFF2-40B4-BE49-F238E27FC236}">
                  <a16:creationId xmlns:a16="http://schemas.microsoft.com/office/drawing/2014/main" id="{F9DA2B22-613F-4E99-B025-1FE577EC34FA}"/>
                </a:ext>
              </a:extLst>
            </p:cNvPr>
            <p:cNvGrpSpPr/>
            <p:nvPr/>
          </p:nvGrpSpPr>
          <p:grpSpPr>
            <a:xfrm>
              <a:off x="840368" y="1251318"/>
              <a:ext cx="7221646" cy="3853470"/>
              <a:chOff x="840368" y="1251318"/>
              <a:chExt cx="7221646" cy="3853470"/>
            </a:xfrm>
          </p:grpSpPr>
          <p:pic>
            <p:nvPicPr>
              <p:cNvPr id="8" name="Picture 7"/>
              <p:cNvPicPr>
                <a:picLocks noChangeAspect="1"/>
              </p:cNvPicPr>
              <p:nvPr/>
            </p:nvPicPr>
            <p:blipFill rotWithShape="1">
              <a:blip r:embed="rId5"/>
              <a:srcRect l="1924" t="5187" r="4532" b="5303"/>
              <a:stretch/>
            </p:blipFill>
            <p:spPr>
              <a:xfrm>
                <a:off x="6476934" y="2401928"/>
                <a:ext cx="1585080" cy="1639364"/>
              </a:xfrm>
              <a:prstGeom prst="rect">
                <a:avLst/>
              </a:prstGeom>
              <a:effectLst>
                <a:outerShdw blurRad="63500" sx="102000" sy="102000" algn="ctr" rotWithShape="0">
                  <a:prstClr val="black">
                    <a:alpha val="40000"/>
                  </a:prstClr>
                </a:outerShdw>
              </a:effectLst>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13013"/>
              <a:stretch/>
            </p:blipFill>
            <p:spPr>
              <a:xfrm>
                <a:off x="840368" y="1251318"/>
                <a:ext cx="5891234" cy="3853470"/>
              </a:xfrm>
              <a:prstGeom prst="rect">
                <a:avLst/>
              </a:prstGeom>
            </p:spPr>
          </p:pic>
        </p:grpSp>
      </p:grpSp>
    </p:spTree>
    <p:extLst>
      <p:ext uri="{BB962C8B-B14F-4D97-AF65-F5344CB8AC3E}">
        <p14:creationId xmlns:p14="http://schemas.microsoft.com/office/powerpoint/2010/main" val="287116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219295" y="251754"/>
            <a:ext cx="8434383" cy="778712"/>
          </a:xfrm>
          <a:prstGeom prst="rect">
            <a:avLst/>
          </a:prstGeom>
        </p:spPr>
        <p:txBody>
          <a:bodyPr/>
          <a:lstStyle>
            <a:lvl1pPr marL="342900" indent="-342900" algn="l" rtl="0" eaLnBrk="0" fontAlgn="base" hangingPunct="0">
              <a:spcBef>
                <a:spcPct val="20000"/>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914400">
              <a:buClr>
                <a:srgbClr val="00788A"/>
              </a:buClr>
              <a:buNone/>
            </a:pPr>
            <a:endParaRPr lang="en-CA" sz="3600" b="1" u="none">
              <a:solidFill>
                <a:srgbClr val="0C6577"/>
              </a:solidFill>
            </a:endParaRPr>
          </a:p>
        </p:txBody>
      </p:sp>
      <p:sp>
        <p:nvSpPr>
          <p:cNvPr id="14" name="TextBox 13"/>
          <p:cNvSpPr txBox="1"/>
          <p:nvPr/>
        </p:nvSpPr>
        <p:spPr>
          <a:xfrm>
            <a:off x="-1608667" y="677333"/>
            <a:ext cx="184666" cy="307777"/>
          </a:xfrm>
          <a:prstGeom prst="rect">
            <a:avLst/>
          </a:prstGeom>
          <a:noFill/>
        </p:spPr>
        <p:txBody>
          <a:bodyPr wrap="none" rtlCol="0">
            <a:spAutoFit/>
          </a:bodyPr>
          <a:lstStyle/>
          <a:p>
            <a:endParaRPr lang="en-US">
              <a:solidFill>
                <a:srgbClr val="000000"/>
              </a:solidFill>
            </a:endParaRPr>
          </a:p>
        </p:txBody>
      </p:sp>
      <p:sp>
        <p:nvSpPr>
          <p:cNvPr id="25" name="TextBox 24"/>
          <p:cNvSpPr txBox="1"/>
          <p:nvPr/>
        </p:nvSpPr>
        <p:spPr>
          <a:xfrm>
            <a:off x="6170624" y="3421852"/>
            <a:ext cx="2720617" cy="307777"/>
          </a:xfrm>
          <a:prstGeom prst="rect">
            <a:avLst/>
          </a:prstGeom>
          <a:noFill/>
        </p:spPr>
        <p:txBody>
          <a:bodyPr wrap="none" rtlCol="0">
            <a:spAutoFit/>
          </a:bodyPr>
          <a:lstStyle/>
          <a:p>
            <a:r>
              <a:rPr lang="en-US" b="1" u="none">
                <a:solidFill>
                  <a:srgbClr val="000000"/>
                </a:solidFill>
              </a:rPr>
              <a:t>Data and Measurement Slides</a:t>
            </a:r>
          </a:p>
        </p:txBody>
      </p:sp>
      <p:sp>
        <p:nvSpPr>
          <p:cNvPr id="2" name="Rectangle 1"/>
          <p:cNvSpPr/>
          <p:nvPr/>
        </p:nvSpPr>
        <p:spPr>
          <a:xfrm>
            <a:off x="244530" y="6304002"/>
            <a:ext cx="8921937" cy="400110"/>
          </a:xfrm>
          <a:prstGeom prst="rect">
            <a:avLst/>
          </a:prstGeom>
        </p:spPr>
        <p:txBody>
          <a:bodyPr wrap="square">
            <a:spAutoFit/>
          </a:bodyPr>
          <a:lstStyle/>
          <a:p>
            <a:r>
              <a:rPr lang="en-US" sz="1000" b="1" u="none">
                <a:solidFill>
                  <a:srgbClr val="0C6577"/>
                </a:solidFill>
              </a:rPr>
              <a:t>Find these resources here:</a:t>
            </a:r>
            <a:br>
              <a:rPr lang="en-US" sz="1000" u="none">
                <a:solidFill>
                  <a:srgbClr val="0C6577"/>
                </a:solidFill>
              </a:rPr>
            </a:br>
            <a:r>
              <a:rPr lang="en-US" sz="1000" u="none">
                <a:solidFill>
                  <a:srgbClr val="FF0000"/>
                </a:solidFill>
                <a:hlinkClick r:id="rId3"/>
              </a:rPr>
              <a:t>https://hqontario.ca/Evidence-to-Improve-Care/Quality-Standards/View-all-Quality-Standards/Schizophrenia-Care-in-the-Community</a:t>
            </a:r>
            <a:r>
              <a:rPr lang="en-US" sz="1000" u="none">
                <a:solidFill>
                  <a:srgbClr val="FF0000"/>
                </a:solidFill>
              </a:rPr>
              <a:t> </a:t>
            </a:r>
          </a:p>
        </p:txBody>
      </p:sp>
      <p:sp>
        <p:nvSpPr>
          <p:cNvPr id="22" name="TextBox 21"/>
          <p:cNvSpPr txBox="1"/>
          <p:nvPr/>
        </p:nvSpPr>
        <p:spPr>
          <a:xfrm>
            <a:off x="244524" y="5924583"/>
            <a:ext cx="2901500" cy="307777"/>
          </a:xfrm>
          <a:prstGeom prst="rect">
            <a:avLst/>
          </a:prstGeom>
          <a:noFill/>
        </p:spPr>
        <p:txBody>
          <a:bodyPr wrap="none" rtlCol="0">
            <a:spAutoFit/>
          </a:bodyPr>
          <a:lstStyle/>
          <a:p>
            <a:r>
              <a:rPr lang="en-US" b="1" u="none">
                <a:solidFill>
                  <a:srgbClr val="000000"/>
                </a:solidFill>
              </a:rPr>
              <a:t>Recommendations for Adoption</a:t>
            </a:r>
          </a:p>
        </p:txBody>
      </p:sp>
      <p:grpSp>
        <p:nvGrpSpPr>
          <p:cNvPr id="16" name="Group 15">
            <a:extLst>
              <a:ext uri="{FF2B5EF4-FFF2-40B4-BE49-F238E27FC236}">
                <a16:creationId xmlns:a16="http://schemas.microsoft.com/office/drawing/2014/main" id="{F36FA1C0-5DD5-4CBE-B42F-FFE4C18A56A5}"/>
              </a:ext>
            </a:extLst>
          </p:cNvPr>
          <p:cNvGrpSpPr/>
          <p:nvPr/>
        </p:nvGrpSpPr>
        <p:grpSpPr>
          <a:xfrm>
            <a:off x="322253" y="3365090"/>
            <a:ext cx="5238465" cy="421288"/>
            <a:chOff x="324285" y="3484703"/>
            <a:chExt cx="5238465" cy="421288"/>
          </a:xfrm>
        </p:grpSpPr>
        <p:sp>
          <p:nvSpPr>
            <p:cNvPr id="8" name="TextBox 7"/>
            <p:cNvSpPr txBox="1"/>
            <p:nvPr/>
          </p:nvSpPr>
          <p:spPr>
            <a:xfrm>
              <a:off x="324285" y="3598214"/>
              <a:ext cx="1616148" cy="307777"/>
            </a:xfrm>
            <a:prstGeom prst="rect">
              <a:avLst/>
            </a:prstGeom>
            <a:noFill/>
          </p:spPr>
          <p:txBody>
            <a:bodyPr wrap="none" rtlCol="0">
              <a:spAutoFit/>
            </a:bodyPr>
            <a:lstStyle/>
            <a:p>
              <a:r>
                <a:rPr lang="en-US" b="1" u="none">
                  <a:solidFill>
                    <a:srgbClr val="000000"/>
                  </a:solidFill>
                </a:rPr>
                <a:t>Quality Standard</a:t>
              </a:r>
            </a:p>
          </p:txBody>
        </p:sp>
        <p:sp>
          <p:nvSpPr>
            <p:cNvPr id="21" name="TextBox 20"/>
            <p:cNvSpPr txBox="1"/>
            <p:nvPr/>
          </p:nvSpPr>
          <p:spPr>
            <a:xfrm>
              <a:off x="3310210" y="3484703"/>
              <a:ext cx="2252540" cy="307777"/>
            </a:xfrm>
            <a:prstGeom prst="rect">
              <a:avLst/>
            </a:prstGeom>
            <a:noFill/>
          </p:spPr>
          <p:txBody>
            <a:bodyPr wrap="none" rtlCol="0">
              <a:spAutoFit/>
            </a:bodyPr>
            <a:lstStyle/>
            <a:p>
              <a:r>
                <a:rPr lang="en-US" b="1" u="none">
                  <a:solidFill>
                    <a:srgbClr val="000000"/>
                  </a:solidFill>
                </a:rPr>
                <a:t>Patient Reference Guide</a:t>
              </a:r>
            </a:p>
          </p:txBody>
        </p:sp>
      </p:grpSp>
      <p:sp>
        <p:nvSpPr>
          <p:cNvPr id="7" name="Title 6"/>
          <p:cNvSpPr>
            <a:spLocks noGrp="1"/>
          </p:cNvSpPr>
          <p:nvPr>
            <p:ph type="title"/>
          </p:nvPr>
        </p:nvSpPr>
        <p:spPr>
          <a:xfrm>
            <a:off x="436829" y="118743"/>
            <a:ext cx="8244584" cy="1165909"/>
          </a:xfrm>
        </p:spPr>
        <p:txBody>
          <a:bodyPr/>
          <a:lstStyle/>
          <a:p>
            <a:r>
              <a:rPr lang="en-US" sz="2800"/>
              <a:t>The </a:t>
            </a:r>
            <a:r>
              <a:rPr lang="en-US" altLang="en-US" sz="2800">
                <a:solidFill>
                  <a:srgbClr val="00A0AF"/>
                </a:solidFill>
              </a:rPr>
              <a:t>Schizophrenia Care in the Community for Adults </a:t>
            </a:r>
            <a:r>
              <a:rPr lang="en-US" sz="2800"/>
              <a:t>Quality Standard</a:t>
            </a:r>
          </a:p>
        </p:txBody>
      </p:sp>
      <p:pic>
        <p:nvPicPr>
          <p:cNvPr id="9" name="Picture 8"/>
          <p:cNvPicPr>
            <a:picLocks noChangeAspect="1"/>
          </p:cNvPicPr>
          <p:nvPr/>
        </p:nvPicPr>
        <p:blipFill>
          <a:blip r:embed="rId4"/>
          <a:stretch>
            <a:fillRect/>
          </a:stretch>
        </p:blipFill>
        <p:spPr>
          <a:xfrm>
            <a:off x="3135749" y="1317886"/>
            <a:ext cx="2661492" cy="1998762"/>
          </a:xfrm>
          <a:prstGeom prst="rect">
            <a:avLst/>
          </a:prstGeom>
          <a:ln>
            <a:solidFill>
              <a:schemeClr val="bg2">
                <a:lumMod val="40000"/>
                <a:lumOff val="60000"/>
              </a:schemeClr>
            </a:solidFill>
          </a:ln>
        </p:spPr>
      </p:pic>
      <p:pic>
        <p:nvPicPr>
          <p:cNvPr id="11" name="Picture 10"/>
          <p:cNvPicPr>
            <a:picLocks noChangeAspect="1"/>
          </p:cNvPicPr>
          <p:nvPr/>
        </p:nvPicPr>
        <p:blipFill>
          <a:blip r:embed="rId5"/>
          <a:stretch>
            <a:fillRect/>
          </a:stretch>
        </p:blipFill>
        <p:spPr>
          <a:xfrm>
            <a:off x="322253" y="3845961"/>
            <a:ext cx="2664117" cy="2011680"/>
          </a:xfrm>
          <a:prstGeom prst="rect">
            <a:avLst/>
          </a:prstGeom>
          <a:ln>
            <a:solidFill>
              <a:schemeClr val="bg2">
                <a:lumMod val="40000"/>
                <a:lumOff val="60000"/>
              </a:schemeClr>
            </a:solidFill>
          </a:ln>
        </p:spPr>
      </p:pic>
      <p:pic>
        <p:nvPicPr>
          <p:cNvPr id="12" name="Picture 11"/>
          <p:cNvPicPr>
            <a:picLocks noChangeAspect="1"/>
          </p:cNvPicPr>
          <p:nvPr/>
        </p:nvPicPr>
        <p:blipFill>
          <a:blip r:embed="rId6"/>
          <a:stretch>
            <a:fillRect/>
          </a:stretch>
        </p:blipFill>
        <p:spPr>
          <a:xfrm>
            <a:off x="324291" y="1252890"/>
            <a:ext cx="2205965" cy="2228630"/>
          </a:xfrm>
          <a:prstGeom prst="rect">
            <a:avLst/>
          </a:prstGeom>
          <a:ln>
            <a:solidFill>
              <a:schemeClr val="bg2">
                <a:lumMod val="40000"/>
                <a:lumOff val="60000"/>
              </a:schemeClr>
            </a:solidFill>
          </a:ln>
        </p:spPr>
      </p:pic>
      <p:pic>
        <p:nvPicPr>
          <p:cNvPr id="18" name="Picture 17">
            <a:extLst>
              <a:ext uri="{FF2B5EF4-FFF2-40B4-BE49-F238E27FC236}">
                <a16:creationId xmlns:a16="http://schemas.microsoft.com/office/drawing/2014/main" id="{ED43ACAF-CA52-41A4-9F56-1FBA39B5EB6F}"/>
              </a:ext>
            </a:extLst>
          </p:cNvPr>
          <p:cNvPicPr>
            <a:picLocks/>
          </p:cNvPicPr>
          <p:nvPr/>
        </p:nvPicPr>
        <p:blipFill>
          <a:blip r:embed="rId7"/>
          <a:stretch>
            <a:fillRect/>
          </a:stretch>
        </p:blipFill>
        <p:spPr>
          <a:xfrm>
            <a:off x="6170626" y="1309544"/>
            <a:ext cx="2720617" cy="2034610"/>
          </a:xfrm>
          <a:prstGeom prst="rect">
            <a:avLst/>
          </a:prstGeom>
          <a:ln>
            <a:solidFill>
              <a:schemeClr val="bg2">
                <a:lumMod val="40000"/>
                <a:lumOff val="60000"/>
              </a:schemeClr>
            </a:solidFill>
          </a:ln>
        </p:spPr>
      </p:pic>
      <p:pic>
        <p:nvPicPr>
          <p:cNvPr id="3" name="Picture 2">
            <a:extLst>
              <a:ext uri="{FF2B5EF4-FFF2-40B4-BE49-F238E27FC236}">
                <a16:creationId xmlns:a16="http://schemas.microsoft.com/office/drawing/2014/main" id="{D60A9E24-51FC-4D38-BB34-454D18E5E2A1}"/>
              </a:ext>
            </a:extLst>
          </p:cNvPr>
          <p:cNvPicPr>
            <a:picLocks noChangeAspect="1"/>
          </p:cNvPicPr>
          <p:nvPr/>
        </p:nvPicPr>
        <p:blipFill>
          <a:blip r:embed="rId8"/>
          <a:stretch>
            <a:fillRect/>
          </a:stretch>
        </p:blipFill>
        <p:spPr>
          <a:xfrm>
            <a:off x="3632205" y="3851798"/>
            <a:ext cx="1851421" cy="2231038"/>
          </a:xfrm>
          <a:prstGeom prst="rect">
            <a:avLst/>
          </a:prstGeom>
          <a:ln>
            <a:solidFill>
              <a:schemeClr val="accent1"/>
            </a:solidFill>
          </a:ln>
        </p:spPr>
      </p:pic>
      <p:sp>
        <p:nvSpPr>
          <p:cNvPr id="23" name="TextBox 22">
            <a:extLst>
              <a:ext uri="{FF2B5EF4-FFF2-40B4-BE49-F238E27FC236}">
                <a16:creationId xmlns:a16="http://schemas.microsoft.com/office/drawing/2014/main" id="{284E1A72-3119-4AB8-BCB8-53BCC4872B43}"/>
              </a:ext>
            </a:extLst>
          </p:cNvPr>
          <p:cNvSpPr txBox="1"/>
          <p:nvPr/>
        </p:nvSpPr>
        <p:spPr>
          <a:xfrm>
            <a:off x="3616459" y="6200985"/>
            <a:ext cx="1895071" cy="307777"/>
          </a:xfrm>
          <a:prstGeom prst="rect">
            <a:avLst/>
          </a:prstGeom>
          <a:noFill/>
        </p:spPr>
        <p:txBody>
          <a:bodyPr wrap="none" rtlCol="0">
            <a:spAutoFit/>
          </a:bodyPr>
          <a:lstStyle/>
          <a:p>
            <a:r>
              <a:rPr lang="en-US" b="1" u="none">
                <a:solidFill>
                  <a:srgbClr val="000000"/>
                </a:solidFill>
              </a:rPr>
              <a:t>Measurement Guide</a:t>
            </a:r>
          </a:p>
        </p:txBody>
      </p:sp>
    </p:spTree>
    <p:extLst>
      <p:ext uri="{BB962C8B-B14F-4D97-AF65-F5344CB8AC3E}">
        <p14:creationId xmlns:p14="http://schemas.microsoft.com/office/powerpoint/2010/main" val="1953139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a:t>Quality Standards:</a:t>
            </a:r>
            <a:br>
              <a:rPr lang="en-US"/>
            </a:br>
            <a:r>
              <a:rPr lang="en-US"/>
              <a:t>Implementation Tools</a:t>
            </a:r>
          </a:p>
        </p:txBody>
      </p:sp>
      <p:sp>
        <p:nvSpPr>
          <p:cNvPr id="5" name="Content Placeholder 4"/>
          <p:cNvSpPr>
            <a:spLocks noGrp="1"/>
          </p:cNvSpPr>
          <p:nvPr>
            <p:ph idx="4294967295"/>
          </p:nvPr>
        </p:nvSpPr>
        <p:spPr>
          <a:xfrm>
            <a:off x="457200" y="1747403"/>
            <a:ext cx="3486342" cy="4248150"/>
          </a:xfrm>
        </p:spPr>
        <p:txBody>
          <a:bodyPr/>
          <a:lstStyle/>
          <a:p>
            <a:pPr marL="0" indent="0">
              <a:buNone/>
            </a:pPr>
            <a:r>
              <a:rPr lang="en-US"/>
              <a:t>The </a:t>
            </a:r>
            <a:r>
              <a:rPr lang="en-US" b="1" i="1"/>
              <a:t>Getting Started Guide:</a:t>
            </a:r>
          </a:p>
          <a:p>
            <a:r>
              <a:rPr lang="en-US" sz="2000"/>
              <a:t>Outlines the process for using the quality standard as a resource to deliver high-quality care</a:t>
            </a:r>
          </a:p>
          <a:p>
            <a:r>
              <a:rPr lang="en-US" sz="2000"/>
              <a:t>Contains evidence-based approaches, as well as useful tools and templates for implementing changes ideas at the practice level</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44260" y="2172985"/>
            <a:ext cx="3970389" cy="3068993"/>
          </a:xfrm>
          <a:prstGeom prst="rect">
            <a:avLst/>
          </a:prstGeom>
          <a:effectLst>
            <a:outerShdw blurRad="76200" algn="ctr" rotWithShape="0">
              <a:prstClr val="black">
                <a:alpha val="40000"/>
              </a:prstClr>
            </a:outerShdw>
          </a:effectLst>
        </p:spPr>
      </p:pic>
    </p:spTree>
    <p:extLst>
      <p:ext uri="{BB962C8B-B14F-4D97-AF65-F5344CB8AC3E}">
        <p14:creationId xmlns:p14="http://schemas.microsoft.com/office/powerpoint/2010/main" val="2501582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9" y="1813203"/>
            <a:ext cx="6081935" cy="4061504"/>
          </a:xfrm>
        </p:spPr>
        <p:txBody>
          <a:bodyPr/>
          <a:lstStyle/>
          <a:p>
            <a:r>
              <a:rPr lang="en-US" sz="4800"/>
              <a:t>Inside the </a:t>
            </a:r>
            <a:r>
              <a:rPr lang="en-CA" sz="4800"/>
              <a:t>Schizophrenia Care in the Community for Adults </a:t>
            </a:r>
            <a:r>
              <a:rPr lang="en-US" sz="4800"/>
              <a:t>Quality Standard</a:t>
            </a:r>
            <a:br>
              <a:rPr lang="en-US">
                <a:solidFill>
                  <a:schemeClr val="tx1"/>
                </a:solidFill>
                <a:latin typeface="MS PGothic"/>
              </a:rPr>
            </a:br>
            <a:endParaRPr lang="en-US"/>
          </a:p>
        </p:txBody>
      </p:sp>
    </p:spTree>
    <p:custDataLst>
      <p:tags r:id="rId1"/>
    </p:custDataLst>
    <p:extLst>
      <p:ext uri="{BB962C8B-B14F-4D97-AF65-F5344CB8AC3E}">
        <p14:creationId xmlns:p14="http://schemas.microsoft.com/office/powerpoint/2010/main" val="3696571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44"/>
            <a:ext cx="8842586" cy="1165909"/>
          </a:xfrm>
        </p:spPr>
        <p:txBody>
          <a:bodyPr/>
          <a:lstStyle/>
          <a:p>
            <a:r>
              <a:rPr lang="en-CA">
                <a:solidFill>
                  <a:srgbClr val="00A0AF"/>
                </a:solidFill>
              </a:rPr>
              <a:t>Scope</a:t>
            </a:r>
            <a:r>
              <a:rPr lang="en-CA" b="0">
                <a:solidFill>
                  <a:srgbClr val="00A0AF"/>
                </a:solidFill>
              </a:rPr>
              <a:t> </a:t>
            </a:r>
          </a:p>
        </p:txBody>
      </p:sp>
      <p:sp>
        <p:nvSpPr>
          <p:cNvPr id="4" name="Content Placeholder 3"/>
          <p:cNvSpPr>
            <a:spLocks noGrp="1"/>
          </p:cNvSpPr>
          <p:nvPr>
            <p:ph idx="1"/>
          </p:nvPr>
        </p:nvSpPr>
        <p:spPr/>
        <p:txBody>
          <a:bodyPr/>
          <a:lstStyle/>
          <a:p>
            <a:r>
              <a:rPr lang="en-CA"/>
              <a:t>Addresses care for adults aged 18 years and older with a diagnosis of schizophrenia, including related disorders such as schizoaffective disorder</a:t>
            </a:r>
          </a:p>
          <a:p>
            <a:r>
              <a:rPr lang="en-CA"/>
              <a:t>Focuses on care provided in the community, including primary care, hospital outpatient care, rehabilitation, care in correctional facilities, and community supports and services</a:t>
            </a:r>
          </a:p>
          <a:p>
            <a:r>
              <a:rPr lang="en-CA"/>
              <a:t>Provides guidance on early psychosis intervention for people experiencing a first episode of schizophrenia.</a:t>
            </a:r>
          </a:p>
        </p:txBody>
      </p:sp>
    </p:spTree>
    <p:custDataLst>
      <p:tags r:id="rId1"/>
    </p:custDataLst>
    <p:extLst>
      <p:ext uri="{BB962C8B-B14F-4D97-AF65-F5344CB8AC3E}">
        <p14:creationId xmlns:p14="http://schemas.microsoft.com/office/powerpoint/2010/main" val="3039493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lides option">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Retro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42362144B1734192D08B6E4726009B" ma:contentTypeVersion="" ma:contentTypeDescription="Create a new document." ma:contentTypeScope="" ma:versionID="eca1b97bd37861aabbcd9ed8ee6fbdb7">
  <xsd:schema xmlns:xsd="http://www.w3.org/2001/XMLSchema" xmlns:xs="http://www.w3.org/2001/XMLSchema" xmlns:p="http://schemas.microsoft.com/office/2006/metadata/properties" xmlns:ns2="60f5b4b5-68fc-4b1d-aadc-6eb55f7a3f1d" xmlns:ns3="e89026a5-e8f0-44a3-ba21-08a0e0133279" targetNamespace="http://schemas.microsoft.com/office/2006/metadata/properties" ma:root="true" ma:fieldsID="dcd27d1f48713084e79234f0a02dde20" ns2:_="" ns3:_="">
    <xsd:import namespace="60f5b4b5-68fc-4b1d-aadc-6eb55f7a3f1d"/>
    <xsd:import namespace="e89026a5-e8f0-44a3-ba21-08a0e013327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f5b4b5-68fc-4b1d-aadc-6eb55f7a3f1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89026a5-e8f0-44a3-ba21-08a0e0133279"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60f5b4b5-68fc-4b1d-aadc-6eb55f7a3f1d">
      <UserInfo>
        <DisplayName>Adatia, Tasleen</DisplayName>
        <AccountId>219</AccountId>
        <AccountType/>
      </UserInfo>
      <UserInfo>
        <DisplayName>Willson, Vanessa</DisplayName>
        <AccountId>192</AccountId>
        <AccountType/>
      </UserInfo>
      <UserInfo>
        <DisplayName>Ginieniewicz, Jorge</DisplayName>
        <AccountId>343</AccountId>
        <AccountType/>
      </UserInfo>
      <UserInfo>
        <DisplayName>Zago, Dave</DisplayName>
        <AccountId>215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619C3B-C2A8-49A9-8682-88ED7F7A39E8}">
  <ds:schemaRefs>
    <ds:schemaRef ds:uri="60f5b4b5-68fc-4b1d-aadc-6eb55f7a3f1d"/>
    <ds:schemaRef ds:uri="e89026a5-e8f0-44a3-ba21-08a0e013327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77211F7-2DF1-4B68-8B60-CC913EB92E33}">
  <ds:schemaRefs>
    <ds:schemaRef ds:uri="http://schemas.microsoft.com/office/2006/metadata/properties"/>
    <ds:schemaRef ds:uri="http://purl.org/dc/terms/"/>
    <ds:schemaRef ds:uri="http://schemas.microsoft.com/office/2006/documentManagement/types"/>
    <ds:schemaRef ds:uri="60f5b4b5-68fc-4b1d-aadc-6eb55f7a3f1d"/>
    <ds:schemaRef ds:uri="http://schemas.openxmlformats.org/package/2006/metadata/core-properties"/>
    <ds:schemaRef ds:uri="http://purl.org/dc/elements/1.1/"/>
    <ds:schemaRef ds:uri="e89026a5-e8f0-44a3-ba21-08a0e0133279"/>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149A68B3-4EDB-43A9-80F7-657163E443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TotalTime>
  <Words>2608</Words>
  <Application>Microsoft Office PowerPoint</Application>
  <PresentationFormat>On-screen Show (4:3)</PresentationFormat>
  <Paragraphs>230</Paragraphs>
  <Slides>33</Slides>
  <Notes>23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33</vt:i4>
      </vt:variant>
    </vt:vector>
  </HeadingPairs>
  <TitlesOfParts>
    <vt:vector size="44" baseType="lpstr">
      <vt:lpstr>MS PGothic</vt:lpstr>
      <vt:lpstr>Arial</vt:lpstr>
      <vt:lpstr>Arial Narrow</vt:lpstr>
      <vt:lpstr>Calibri</vt:lpstr>
      <vt:lpstr>Helvetica Neue</vt:lpstr>
      <vt:lpstr>Helvetica Neue Light</vt:lpstr>
      <vt:lpstr>ITC Century Std Book</vt:lpstr>
      <vt:lpstr>Wingdings</vt:lpstr>
      <vt:lpstr>HQO Draft Template_4-3</vt:lpstr>
      <vt:lpstr>2_Slides option</vt:lpstr>
      <vt:lpstr>5_Retrospect</vt:lpstr>
      <vt:lpstr>PowerPoint Presentation</vt:lpstr>
      <vt:lpstr>Objectives</vt:lpstr>
      <vt:lpstr>Quality Standards</vt:lpstr>
      <vt:lpstr>Quality Standards</vt:lpstr>
      <vt:lpstr>Quality Standards in Mental Health and Addictions</vt:lpstr>
      <vt:lpstr>The Schizophrenia Care in the Community for Adults Quality Standard</vt:lpstr>
      <vt:lpstr>Quality Standards: Implementation Tools</vt:lpstr>
      <vt:lpstr>Inside the Schizophrenia Care in the Community for Adults Quality Standard </vt:lpstr>
      <vt:lpstr>Scope </vt:lpstr>
      <vt:lpstr>Quality Statement Topic Areas  </vt:lpstr>
      <vt:lpstr>Michael Dunn  Director, Quality Improvement, CMHA ON </vt:lpstr>
      <vt:lpstr>Appendix A: Why Do We Need A Quality Standard for Schizophrenia Care in the Community for Adults in Ontario?  </vt:lpstr>
      <vt:lpstr>Why a community schizophrenia quality standard is needed in Ontario</vt:lpstr>
      <vt:lpstr>PowerPoint Presentation</vt:lpstr>
      <vt:lpstr>PowerPoint Presentation</vt:lpstr>
      <vt:lpstr>Appendix B: Quality Statements and Outcome Measures </vt:lpstr>
      <vt:lpstr>Quality Statements in brief  </vt:lpstr>
      <vt:lpstr>Quality Statements in brief </vt:lpstr>
      <vt:lpstr>Quality Statements in brief  </vt:lpstr>
      <vt:lpstr>How can the success of this standard be measured?</vt:lpstr>
      <vt:lpstr>PowerPoint Presentation</vt:lpstr>
      <vt:lpstr>The Excellence through Quality Improvement Project (E-QIP):  Supporting the Adoption of Quality Standards in the Community </vt:lpstr>
      <vt:lpstr>Excellence through Quality Improvement Project </vt:lpstr>
      <vt:lpstr>Working together to achieve a quality culture</vt:lpstr>
      <vt:lpstr>PowerPoint Presentation</vt:lpstr>
      <vt:lpstr>CMHA Toronto </vt:lpstr>
      <vt:lpstr>PowerPoint Presentation</vt:lpstr>
      <vt:lpstr>PowerPoint Presentation</vt:lpstr>
      <vt:lpstr>PowerPoint Presentation</vt:lpstr>
      <vt:lpstr>Measures </vt:lpstr>
      <vt:lpstr>PowerPoint Presentation</vt:lpstr>
      <vt:lpstr>Considerations </vt:lpstr>
      <vt:lpstr>For more information about E-QIP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Ginieniewicz, Jorge</dc:creator>
  <cp:lastModifiedBy>Doug Bleich</cp:lastModifiedBy>
  <cp:revision>10</cp:revision>
  <dcterms:modified xsi:type="dcterms:W3CDTF">2020-05-20T18:40:45Z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0x010100DE42362144B1734192D08B6E4726009B</vt:lpwstr>
  </property>
  <property fmtid="{D5CDD505-2E9C-101B-9397-08002B2CF9AE}" pid="3" name="ArticulateGUID">
    <vt:lpwstr>A2B460D2-FA6A-48B5-B38D-25ED4533D0C7</vt:lpwstr>
  </property>
  <property fmtid="{D5CDD505-2E9C-101B-9397-08002B2CF9AE}" pid="4" name="ArticulatePath">
    <vt:lpwstr>Opioid Use Disorder Quality Standard Slides</vt:lpwstr>
  </property>
</Properties>
</file>